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00"/>
    <a:srgbClr val="669900"/>
    <a:srgbClr val="CC3300"/>
    <a:srgbClr val="FF3300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8" autoAdjust="0"/>
    <p:restoredTop sz="95320" autoAdjust="0"/>
  </p:normalViewPr>
  <p:slideViewPr>
    <p:cSldViewPr>
      <p:cViewPr>
        <p:scale>
          <a:sx n="50" d="100"/>
          <a:sy n="50" d="100"/>
        </p:scale>
        <p:origin x="1819" y="869"/>
      </p:cViewPr>
      <p:guideLst>
        <p:guide orient="horz" pos="124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2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6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6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0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2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8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7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0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3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2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>
            <a:extLst>
              <a:ext uri="{FF2B5EF4-FFF2-40B4-BE49-F238E27FC236}">
                <a16:creationId xmlns:a16="http://schemas.microsoft.com/office/drawing/2014/main" id="{5454D148-720D-426A-854A-C6ACA70A97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3200" y="76200"/>
            <a:ext cx="254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Crime and Deviance</a:t>
            </a:r>
          </a:p>
        </p:txBody>
      </p:sp>
    </p:spTree>
    <p:extLst>
      <p:ext uri="{BB962C8B-B14F-4D97-AF65-F5344CB8AC3E}">
        <p14:creationId xmlns:p14="http://schemas.microsoft.com/office/powerpoint/2010/main" val="405453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Web\Sociology Central\PowerPoint\ppdev2.jpg">
            <a:extLst>
              <a:ext uri="{FF2B5EF4-FFF2-40B4-BE49-F238E27FC236}">
                <a16:creationId xmlns:a16="http://schemas.microsoft.com/office/drawing/2014/main" id="{522ECB10-D055-4C58-9020-187611933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457200"/>
            <a:ext cx="9937104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85FCE746-0469-4828-877D-560DBEC05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32766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Approaches</a:t>
            </a:r>
          </a:p>
          <a:p>
            <a:pPr algn="ctr"/>
            <a:r>
              <a:rPr lang="en-GB" alt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</a:p>
          <a:p>
            <a:pPr algn="ctr"/>
            <a:r>
              <a:rPr lang="en-GB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Crime and Deviance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6BDFC495-A107-4A18-BAD4-B298E503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184" y="1065570"/>
            <a:ext cx="29740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Non-Sociological Approaches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25D95794-4BD5-4CAE-B106-C64DA151E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27126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C95C5715-70D0-463A-A356-A9C2E4440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0401" y="1031916"/>
            <a:ext cx="2590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Labelling Approaches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EC6AA32-3B4C-4917-A336-0A6576E6F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00600"/>
            <a:ext cx="27432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Sociological</a:t>
            </a:r>
          </a:p>
          <a:p>
            <a:pPr algn="ctr"/>
            <a:r>
              <a:rPr lang="en-GB" alt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</a:p>
          <a:p>
            <a:pPr algn="ctr"/>
            <a:r>
              <a:rPr lang="en-GB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Non-Sociological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4" grpId="0" autoUpdateAnimBg="0"/>
      <p:bldP spid="2055" grpId="0" autoUpdateAnimBg="0"/>
      <p:bldP spid="2056" grpId="0" autoUpdateAnimBg="0"/>
      <p:bldP spid="205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C:\Web\Sociology Central\PowerPoint\ppdev3.jpg">
            <a:extLst>
              <a:ext uri="{FF2B5EF4-FFF2-40B4-BE49-F238E27FC236}">
                <a16:creationId xmlns:a16="http://schemas.microsoft.com/office/drawing/2014/main" id="{2DA58B70-8893-4BC7-BA04-D189F22A8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8900"/>
            <a:ext cx="4737100" cy="654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Text Box 2">
            <a:extLst>
              <a:ext uri="{FF2B5EF4-FFF2-40B4-BE49-F238E27FC236}">
                <a16:creationId xmlns:a16="http://schemas.microsoft.com/office/drawing/2014/main" id="{43861587-7F90-4624-9361-9252DD348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3401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Non-Sociological Approaches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C7497E1E-6D3F-424B-88D3-0D40122DF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974726"/>
            <a:ext cx="4114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1. Focus on the biological, genetic and psychological characteristics of deviants.</a:t>
            </a:r>
          </a:p>
        </p:txBody>
      </p:sp>
      <p:sp>
        <p:nvSpPr>
          <p:cNvPr id="3077" name="AutoShape 5">
            <a:extLst>
              <a:ext uri="{FF2B5EF4-FFF2-40B4-BE49-F238E27FC236}">
                <a16:creationId xmlns:a16="http://schemas.microsoft.com/office/drawing/2014/main" id="{DE9438D0-3FAC-4D97-B87E-D73AD836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"/>
            <a:ext cx="4191000" cy="685800"/>
          </a:xfrm>
          <a:prstGeom prst="wedgeRectCallout">
            <a:avLst>
              <a:gd name="adj1" fmla="val -69583"/>
              <a:gd name="adj2" fmla="val 123380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For example, deviants are seen as “psychologically-damaged” individuals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91C1027B-5B06-4EEE-95B2-34ABE5347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01851"/>
            <a:ext cx="4419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/>
              <a:t>2. Deviants are qualitatively different to </a:t>
            </a:r>
          </a:p>
          <a:p>
            <a:r>
              <a:rPr lang="en-GB" altLang="en-US" dirty="0"/>
              <a:t>non-deviants.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8394F888-C18E-4D8E-AB74-2E2F7ACF3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8776"/>
            <a:ext cx="403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3. Discovering the characteristics shared by deviants (and absent in non-deviants) will reveal the causes of crime.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65DFE106-BBEA-44C7-89E6-D82609324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7526"/>
            <a:ext cx="419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4. Deviance is a quality of what you are and what you do.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CA99BC44-63F7-4054-BAB5-F0520BCAD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81601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5. Focus on individualistic explanations of deviance.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345FAAFB-8C0D-48A2-BCD3-DC9BA7373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80126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6. Deviance is an absolutist concept.</a:t>
            </a:r>
          </a:p>
        </p:txBody>
      </p:sp>
      <p:sp>
        <p:nvSpPr>
          <p:cNvPr id="3084" name="AutoShape 12">
            <a:extLst>
              <a:ext uri="{FF2B5EF4-FFF2-40B4-BE49-F238E27FC236}">
                <a16:creationId xmlns:a16="http://schemas.microsoft.com/office/drawing/2014/main" id="{7E737880-25CF-48A1-AC27-EA7A96B36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295400"/>
            <a:ext cx="4191000" cy="685800"/>
          </a:xfrm>
          <a:prstGeom prst="wedgeRectCallout">
            <a:avLst>
              <a:gd name="adj1" fmla="val -64431"/>
              <a:gd name="adj2" fmla="val 81713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There is something different about people who “break the rules”</a:t>
            </a:r>
          </a:p>
        </p:txBody>
      </p:sp>
      <p:sp>
        <p:nvSpPr>
          <p:cNvPr id="3085" name="AutoShape 13">
            <a:extLst>
              <a:ext uri="{FF2B5EF4-FFF2-40B4-BE49-F238E27FC236}">
                <a16:creationId xmlns:a16="http://schemas.microsoft.com/office/drawing/2014/main" id="{2A35D866-27F6-49A2-8334-FC2089356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362200"/>
            <a:ext cx="4114800" cy="685800"/>
          </a:xfrm>
          <a:prstGeom prst="wedgeRectCallout">
            <a:avLst>
              <a:gd name="adj1" fmla="val -69097"/>
              <a:gd name="adj2" fmla="val 61111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Crime and deviance have causes that can be discovered and isolated.</a:t>
            </a:r>
          </a:p>
        </p:txBody>
      </p:sp>
      <p:sp>
        <p:nvSpPr>
          <p:cNvPr id="3086" name="AutoShape 14">
            <a:extLst>
              <a:ext uri="{FF2B5EF4-FFF2-40B4-BE49-F238E27FC236}">
                <a16:creationId xmlns:a16="http://schemas.microsoft.com/office/drawing/2014/main" id="{289D000B-43F8-4A91-8892-A72AE9C4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505200"/>
            <a:ext cx="4114800" cy="685800"/>
          </a:xfrm>
          <a:prstGeom prst="wedgeRectCallout">
            <a:avLst>
              <a:gd name="adj1" fmla="val -73495"/>
              <a:gd name="adj2" fmla="val 61574"/>
            </a:avLst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Why are some people “predisposed” to rule-breaking behaviour?</a:t>
            </a:r>
          </a:p>
        </p:txBody>
      </p:sp>
      <p:sp>
        <p:nvSpPr>
          <p:cNvPr id="3087" name="AutoShape 15">
            <a:extLst>
              <a:ext uri="{FF2B5EF4-FFF2-40B4-BE49-F238E27FC236}">
                <a16:creationId xmlns:a16="http://schemas.microsoft.com/office/drawing/2014/main" id="{7D1AE5D4-B2CB-4DDC-85F7-74DFD8B93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495800"/>
            <a:ext cx="4114800" cy="685800"/>
          </a:xfrm>
          <a:prstGeom prst="wedgeRectCallout">
            <a:avLst>
              <a:gd name="adj1" fmla="val -71759"/>
              <a:gd name="adj2" fmla="val 51837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Focus is on how and why individuals break social rules.</a:t>
            </a:r>
          </a:p>
        </p:txBody>
      </p:sp>
      <p:sp>
        <p:nvSpPr>
          <p:cNvPr id="3088" name="AutoShape 16">
            <a:extLst>
              <a:ext uri="{FF2B5EF4-FFF2-40B4-BE49-F238E27FC236}">
                <a16:creationId xmlns:a16="http://schemas.microsoft.com/office/drawing/2014/main" id="{76C14236-C895-495E-B22E-A00DD0C3C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334000"/>
            <a:ext cx="4114800" cy="1295400"/>
          </a:xfrm>
          <a:prstGeom prst="wedgeRectCallout">
            <a:avLst>
              <a:gd name="adj1" fmla="val -82786"/>
              <a:gd name="adj2" fmla="val 22029"/>
            </a:avLst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Deviance is not a quality of how people react to the behaviour of others – some forms of behaviour are always considered deviant…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7" grpId="0" animBg="1" autoUpdateAnimBg="0"/>
      <p:bldP spid="3078" grpId="0" autoUpdateAnimBg="0"/>
      <p:bldP spid="3080" grpId="0" autoUpdateAnimBg="0"/>
      <p:bldP spid="3081" grpId="0" autoUpdateAnimBg="0"/>
      <p:bldP spid="3082" grpId="0" autoUpdateAnimBg="0"/>
      <p:bldP spid="3083" grpId="0" autoUpdateAnimBg="0"/>
      <p:bldP spid="3084" grpId="0" animBg="1" autoUpdateAnimBg="0"/>
      <p:bldP spid="3085" grpId="0" animBg="1" autoUpdateAnimBg="0"/>
      <p:bldP spid="3086" grpId="0" animBg="1" autoUpdateAnimBg="0"/>
      <p:bldP spid="3087" grpId="0" animBg="1" autoUpdateAnimBg="0"/>
      <p:bldP spid="308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 descr="C:\Web\Sociology Central\PowerPoint\ppdev4.jpg">
            <a:extLst>
              <a:ext uri="{FF2B5EF4-FFF2-40B4-BE49-F238E27FC236}">
                <a16:creationId xmlns:a16="http://schemas.microsoft.com/office/drawing/2014/main" id="{A8FEE1C6-E3DF-43BD-8D0B-2F63CEC7B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44323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ext Box 2">
            <a:extLst>
              <a:ext uri="{FF2B5EF4-FFF2-40B4-BE49-F238E27FC236}">
                <a16:creationId xmlns:a16="http://schemas.microsoft.com/office/drawing/2014/main" id="{F7EED2B0-1641-4A3B-9AEC-66F27B16F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8601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Labelling Approaches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F61F4DC3-1E57-4B3C-8351-0A2EADC86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822326"/>
            <a:ext cx="449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1. Focus on how people react to the (deviant) behaviour of others.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E2FBD999-0124-4AA8-B7D6-BD2D2A887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752601"/>
            <a:ext cx="449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2. Deviants are not characteristically different to non-deviants.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C8B0244B-B4EC-416A-AC09-45CB9E5E9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667001"/>
            <a:ext cx="449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3. Deviance is not a quality of what you do but a quality of how others react to what you do…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5F4F768A-22D8-4430-8073-94A09C28C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86201"/>
            <a:ext cx="449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4. It is impossible to discover hard-and-fast “causes of crime”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0F6DDB6A-FFCB-4572-A4DA-40D55968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800601"/>
            <a:ext cx="449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5. Focus on explanations based on the social construction of crime and deviance.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A46BD55D-A06A-4AD9-9DDA-076C11046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995989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6. Deviance is a relative concept.</a:t>
            </a:r>
          </a:p>
        </p:txBody>
      </p:sp>
      <p:sp>
        <p:nvSpPr>
          <p:cNvPr id="4105" name="AutoShape 9">
            <a:extLst>
              <a:ext uri="{FF2B5EF4-FFF2-40B4-BE49-F238E27FC236}">
                <a16:creationId xmlns:a16="http://schemas.microsoft.com/office/drawing/2014/main" id="{9D474B2F-3357-4DBD-8F89-A73857BE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"/>
            <a:ext cx="4038600" cy="685800"/>
          </a:xfrm>
          <a:prstGeom prst="wedgeRectCallout">
            <a:avLst>
              <a:gd name="adj1" fmla="val 62931"/>
              <a:gd name="adj2" fmla="val 32407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Deviants are people whose behaviour is labelled as “deviant”</a:t>
            </a:r>
          </a:p>
        </p:txBody>
      </p:sp>
      <p:sp>
        <p:nvSpPr>
          <p:cNvPr id="4106" name="AutoShape 10">
            <a:extLst>
              <a:ext uri="{FF2B5EF4-FFF2-40B4-BE49-F238E27FC236}">
                <a16:creationId xmlns:a16="http://schemas.microsoft.com/office/drawing/2014/main" id="{70487381-F3BF-4D92-B576-BE500A66B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447800"/>
            <a:ext cx="4038600" cy="914400"/>
          </a:xfrm>
          <a:prstGeom prst="wedgeRectCallout">
            <a:avLst>
              <a:gd name="adj1" fmla="val 61597"/>
              <a:gd name="adj2" fmla="val 1024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Everyone breaks social rules – deviants are simply people who are identified for special treatment…</a:t>
            </a:r>
          </a:p>
        </p:txBody>
      </p:sp>
      <p:sp>
        <p:nvSpPr>
          <p:cNvPr id="4107" name="AutoShape 11">
            <a:extLst>
              <a:ext uri="{FF2B5EF4-FFF2-40B4-BE49-F238E27FC236}">
                <a16:creationId xmlns:a16="http://schemas.microsoft.com/office/drawing/2014/main" id="{F45DEFE3-9E28-4839-ACC1-3CE91CA4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3962400" cy="990600"/>
          </a:xfrm>
          <a:prstGeom prst="wedgeRectCallout">
            <a:avLst>
              <a:gd name="adj1" fmla="val 63380"/>
              <a:gd name="adj2" fmla="val 2259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The same behaviour can be seen as deviant / non-deviant at different times and in different places.</a:t>
            </a:r>
          </a:p>
        </p:txBody>
      </p:sp>
      <p:sp>
        <p:nvSpPr>
          <p:cNvPr id="4108" name="AutoShape 12">
            <a:extLst>
              <a:ext uri="{FF2B5EF4-FFF2-40B4-BE49-F238E27FC236}">
                <a16:creationId xmlns:a16="http://schemas.microsoft.com/office/drawing/2014/main" id="{98E09372-C4A4-46EF-BB66-CB065D813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698875"/>
            <a:ext cx="3886200" cy="990600"/>
          </a:xfrm>
          <a:prstGeom prst="wedgeRectCallout">
            <a:avLst>
              <a:gd name="adj1" fmla="val 67935"/>
              <a:gd name="adj2" fmla="val 13139"/>
            </a:avLst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Deviance is socially-constructed; there are no simple “causes” of crime to discover…</a:t>
            </a:r>
          </a:p>
        </p:txBody>
      </p:sp>
      <p:sp>
        <p:nvSpPr>
          <p:cNvPr id="4109" name="AutoShape 13">
            <a:extLst>
              <a:ext uri="{FF2B5EF4-FFF2-40B4-BE49-F238E27FC236}">
                <a16:creationId xmlns:a16="http://schemas.microsoft.com/office/drawing/2014/main" id="{4B26545E-3EDE-436C-9771-64AA2F84F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851" y="4876800"/>
            <a:ext cx="3927475" cy="685800"/>
          </a:xfrm>
          <a:prstGeom prst="wedgeRectCallout">
            <a:avLst>
              <a:gd name="adj1" fmla="val 67181"/>
              <a:gd name="adj2" fmla="val 13194"/>
            </a:avLst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Focus is on how and why societies create social rules.</a:t>
            </a:r>
          </a:p>
        </p:txBody>
      </p:sp>
      <p:sp>
        <p:nvSpPr>
          <p:cNvPr id="4110" name="AutoShape 14">
            <a:extLst>
              <a:ext uri="{FF2B5EF4-FFF2-40B4-BE49-F238E27FC236}">
                <a16:creationId xmlns:a16="http://schemas.microsoft.com/office/drawing/2014/main" id="{A40A43C2-432F-4617-8B1D-67840CBDF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791200"/>
            <a:ext cx="4114800" cy="914400"/>
          </a:xfrm>
          <a:prstGeom prst="wedgeRectCallout">
            <a:avLst>
              <a:gd name="adj1" fmla="val 62153"/>
              <a:gd name="adj2" fmla="val -4338"/>
            </a:avLst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/>
              <a:t>What counts as deviance changes historically (over time) and cross-culturally (between societies).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nimBg="1" autoUpdateAnimBg="0"/>
      <p:bldP spid="4106" grpId="0" animBg="1" autoUpdateAnimBg="0"/>
      <p:bldP spid="4107" grpId="0" animBg="1" autoUpdateAnimBg="0"/>
      <p:bldP spid="4108" grpId="0" animBg="1" autoUpdateAnimBg="0"/>
      <p:bldP spid="4109" grpId="0" animBg="1" autoUpdateAnimBg="0"/>
      <p:bldP spid="41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62C764E4-8248-464C-9649-7DEDD9D04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3876"/>
            <a:ext cx="533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Labelling Approaches: </a:t>
            </a:r>
          </a:p>
          <a:p>
            <a:pPr algn="ctr"/>
            <a:r>
              <a:rPr lang="en-GB" altLang="en-US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Deviance as a Relative Concept…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24E5ECEA-0EDC-4D1B-B64C-76CE37F2B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5088" y="174625"/>
            <a:ext cx="4114800" cy="914400"/>
          </a:xfrm>
          <a:prstGeom prst="wedgeRectCallout">
            <a:avLst>
              <a:gd name="adj1" fmla="val -67398"/>
              <a:gd name="adj2" fmla="val -14407"/>
            </a:avLst>
          </a:prstGeom>
          <a:solidFill>
            <a:srgbClr val="FFFF0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1800" dirty="0"/>
              <a:t>Identify examples of the same behaviour considered deviant / non-deviant at different times and places…</a:t>
            </a:r>
          </a:p>
          <a:p>
            <a:pPr algn="ctr"/>
            <a:endParaRPr lang="en-GB" altLang="en-US" sz="1800" dirty="0"/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07FD8F78-27E1-4D64-9E08-3D4B8E399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44614"/>
            <a:ext cx="4572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Historical Examples</a:t>
            </a:r>
            <a:r>
              <a:rPr lang="en-GB" altLang="en-US" sz="1600" dirty="0">
                <a:solidFill>
                  <a:srgbClr val="CC3300"/>
                </a:solidFill>
              </a:rPr>
              <a:t>                                     </a:t>
            </a:r>
          </a:p>
          <a:p>
            <a:pPr algn="ctr"/>
            <a:r>
              <a:rPr lang="en-GB" altLang="en-US" sz="1600" b="1" dirty="0">
                <a:solidFill>
                  <a:srgbClr val="CC3300"/>
                </a:solidFill>
              </a:rPr>
              <a:t>(same society at different times)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5EC5F81B-F506-4A84-9042-FEE31ADC2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344614"/>
            <a:ext cx="449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 Cultural Examples</a:t>
            </a:r>
            <a:r>
              <a:rPr lang="en-GB" altLang="en-US" sz="1600" dirty="0">
                <a:solidFill>
                  <a:srgbClr val="0000FF"/>
                </a:solidFill>
              </a:rPr>
              <a:t>                        </a:t>
            </a:r>
          </a:p>
          <a:p>
            <a:pPr algn="ctr"/>
            <a:r>
              <a:rPr lang="en-GB" altLang="en-US" sz="1600" b="1" dirty="0">
                <a:solidFill>
                  <a:srgbClr val="0000FF"/>
                </a:solidFill>
              </a:rPr>
              <a:t>(different societies)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817CB27C-0052-4F04-B067-D0AF693FB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2060576"/>
            <a:ext cx="4267200" cy="4568825"/>
          </a:xfrm>
          <a:prstGeom prst="rect">
            <a:avLst/>
          </a:prstGeom>
          <a:solidFill>
            <a:srgbClr val="00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1C3D7A4F-0565-4DB9-9A12-74A7BD4FC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0775" y="2060576"/>
            <a:ext cx="4343400" cy="4568825"/>
          </a:xfrm>
          <a:prstGeom prst="rect">
            <a:avLst/>
          </a:prstGeom>
          <a:solidFill>
            <a:srgbClr val="FFFF00"/>
          </a:solidFill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B76F518E-87F8-4FE7-9CC1-B2D9C76C6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en-US" sz="1600"/>
              <a:t> Homosexuality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44808A9E-B454-486E-85C6-137B5CAD2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13360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en-US" sz="1600"/>
              <a:t> Drinking alcohol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nimBg="1" autoUpdateAnimBg="0"/>
      <p:bldP spid="5125" grpId="0" autoUpdateAnimBg="0"/>
      <p:bldP spid="5126" grpId="0" autoUpdateAnimBg="0"/>
      <p:bldP spid="5127" grpId="0" animBg="1" autoUpdateAnimBg="0"/>
      <p:bldP spid="5128" grpId="0" animBg="1" autoUpdateAnimBg="0"/>
      <p:bldP spid="5129" grpId="0" autoUpdateAnimBg="0"/>
      <p:bldP spid="513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393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www.sociology.org.uk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Deviance</dc:title>
  <dc:subject>Approaches to Deviance</dc:subject>
  <dc:creator>Chris.Livesey</dc:creator>
  <cp:lastModifiedBy>Chris</cp:lastModifiedBy>
  <cp:revision>58</cp:revision>
  <dcterms:created xsi:type="dcterms:W3CDTF">2003-06-09T13:14:43Z</dcterms:created>
  <dcterms:modified xsi:type="dcterms:W3CDTF">2017-12-28T16:46:47Z</dcterms:modified>
</cp:coreProperties>
</file>