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61" r:id="rId3"/>
    <p:sldId id="260" r:id="rId4"/>
    <p:sldId id="262" r:id="rId5"/>
    <p:sldId id="263" r:id="rId6"/>
    <p:sldId id="264" r:id="rId7"/>
    <p:sldId id="265" r:id="rId8"/>
    <p:sldId id="266" r:id="rId9"/>
    <p:sldId id="267" r:id="rId10"/>
    <p:sldId id="268" r:id="rId11"/>
    <p:sldId id="269"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78153" autoAdjust="0"/>
  </p:normalViewPr>
  <p:slideViewPr>
    <p:cSldViewPr>
      <p:cViewPr>
        <p:scale>
          <a:sx n="80" d="100"/>
          <a:sy n="80" d="100"/>
        </p:scale>
        <p:origin x="-31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3E75090-B89E-4413-AE90-83FED1D66548}" type="datetimeFigureOut">
              <a:rPr lang="en-US"/>
              <a:pPr>
                <a:defRPr/>
              </a:pPr>
              <a:t>9/4/2010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30763FB-8804-47A8-A064-19B7A3FFAACA}" type="slidenum">
              <a:rPr lang="en-GB"/>
              <a:pPr>
                <a:defRPr/>
              </a:pPr>
              <a:t>‹#›</a:t>
            </a:fld>
            <a:endParaRPr lang="en-GB"/>
          </a:p>
        </p:txBody>
      </p:sp>
    </p:spTree>
    <p:extLst>
      <p:ext uri="{BB962C8B-B14F-4D97-AF65-F5344CB8AC3E}">
        <p14:creationId xmlns:p14="http://schemas.microsoft.com/office/powerpoint/2010/main" val="25139412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Navigation:</a:t>
            </a:r>
          </a:p>
          <a:p>
            <a:pPr>
              <a:spcBef>
                <a:spcPct val="0"/>
              </a:spcBef>
            </a:pPr>
            <a:endParaRPr lang="en-GB" smtClean="0"/>
          </a:p>
          <a:p>
            <a:pPr>
              <a:spcBef>
                <a:spcPct val="0"/>
              </a:spcBef>
            </a:pPr>
            <a:r>
              <a:rPr lang="en-GB" smtClean="0"/>
              <a:t>Each slide can be advanced using a mouse click.</a:t>
            </a:r>
          </a:p>
          <a:p>
            <a:pPr>
              <a:spcBef>
                <a:spcPct val="0"/>
              </a:spcBef>
            </a:pPr>
            <a:endParaRPr lang="en-GB" smtClean="0"/>
          </a:p>
          <a:p>
            <a:pPr>
              <a:spcBef>
                <a:spcPct val="0"/>
              </a:spcBef>
            </a:pPr>
            <a:r>
              <a:rPr lang="en-GB" smtClean="0"/>
              <a:t>Alternatively:</a:t>
            </a:r>
          </a:p>
          <a:p>
            <a:pPr>
              <a:spcBef>
                <a:spcPct val="0"/>
              </a:spcBef>
            </a:pPr>
            <a:endParaRPr lang="en-GB" smtClean="0"/>
          </a:p>
          <a:p>
            <a:pPr>
              <a:spcBef>
                <a:spcPct val="0"/>
              </a:spcBef>
            </a:pPr>
            <a:r>
              <a:rPr lang="en-GB" smtClean="0"/>
              <a:t>Moving the cursor to the Right Hand side of the screen moves the presentation forward to the next slide.</a:t>
            </a:r>
          </a:p>
          <a:p>
            <a:pPr>
              <a:spcBef>
                <a:spcPct val="0"/>
              </a:spcBef>
            </a:pPr>
            <a:r>
              <a:rPr lang="en-GB" smtClean="0"/>
              <a:t>Moving the cursor to the Left Hand side of the screen moves the presentation backward to the previous slide.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F953949-3026-41CE-8FE4-C04F9FD0039E}"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14F994B-F148-4C00-8FDC-946E28A4274F}"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D8988D-733A-413A-AB52-9E6756E72BF3}" type="slidenum">
              <a:rPr lang="en-GB"/>
              <a:pPr fontAlgn="base">
                <a:spcBef>
                  <a:spcPct val="0"/>
                </a:spcBef>
                <a:spcAft>
                  <a:spcPct val="0"/>
                </a:spcAft>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B555A48-A07E-4872-9D49-BF752CC628FA}" type="slidenum">
              <a:rPr lang="en-GB"/>
              <a:pPr fontAlgn="base">
                <a:spcBef>
                  <a:spcPct val="0"/>
                </a:spcBef>
                <a:spcAft>
                  <a:spcPct val="0"/>
                </a:spcAft>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9583132-7455-4C72-918C-1F82AD68E199}" type="slidenum">
              <a:rPr lang="en-GB"/>
              <a:pPr fontAlgn="base">
                <a:spcBef>
                  <a:spcPct val="0"/>
                </a:spcBef>
                <a:spcAft>
                  <a:spcPct val="0"/>
                </a:spcAft>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D293ADA-6A0D-4F5C-9A92-27E26ACF153A}" type="slidenum">
              <a:rPr lang="en-GB"/>
              <a:pPr fontAlgn="base">
                <a:spcBef>
                  <a:spcPct val="0"/>
                </a:spcBef>
                <a:spcAft>
                  <a:spcPct val="0"/>
                </a:spcAft>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522BBC2-A676-4755-B30B-0C7BBE524175}" type="slidenum">
              <a:rPr lang="en-GB"/>
              <a:pPr fontAlgn="base">
                <a:spcBef>
                  <a:spcPct val="0"/>
                </a:spcBef>
                <a:spcAft>
                  <a:spcPct val="0"/>
                </a:spcAft>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F24F45-450E-4A7E-8B0A-E36426E5B23B}" type="slidenum">
              <a:rPr lang="en-GB"/>
              <a:pPr fontAlgn="base">
                <a:spcBef>
                  <a:spcPct val="0"/>
                </a:spcBef>
                <a:spcAft>
                  <a:spcPct val="0"/>
                </a:spcAft>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5563727-010F-4694-AF79-01FDBEE93FDE}"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8F9BE26-6256-4706-9C02-B36DC3E0946F}"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DC3859C-3584-4B63-A403-1AC91CC382F2}"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51221BC-CD02-48CB-8FB8-DB17E9E06DF9}" type="datetimeFigureOut">
              <a:rPr lang="en-US"/>
              <a:pPr>
                <a:defRPr/>
              </a:pPr>
              <a:t>9/4/2010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23B06D-4775-4CF7-98AD-70ED6375548C}" type="slidenum">
              <a:rPr lang="en-GB"/>
              <a:pPr>
                <a:defRPr/>
              </a:pPr>
              <a:t>‹#›</a:t>
            </a:fld>
            <a:endParaRPr lang="en-GB"/>
          </a:p>
        </p:txBody>
      </p:sp>
    </p:spTree>
    <p:extLst>
      <p:ext uri="{BB962C8B-B14F-4D97-AF65-F5344CB8AC3E}">
        <p14:creationId xmlns:p14="http://schemas.microsoft.com/office/powerpoint/2010/main" val="416797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458DAA-0351-40DA-804E-DE122379B6BC}" type="datetimeFigureOut">
              <a:rPr lang="en-US"/>
              <a:pPr>
                <a:defRPr/>
              </a:pPr>
              <a:t>9/4/2010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8F85617-635C-4810-9E8E-9F9A4B16C90A}" type="slidenum">
              <a:rPr lang="en-GB"/>
              <a:pPr>
                <a:defRPr/>
              </a:pPr>
              <a:t>‹#›</a:t>
            </a:fld>
            <a:endParaRPr lang="en-GB"/>
          </a:p>
        </p:txBody>
      </p:sp>
    </p:spTree>
    <p:extLst>
      <p:ext uri="{BB962C8B-B14F-4D97-AF65-F5344CB8AC3E}">
        <p14:creationId xmlns:p14="http://schemas.microsoft.com/office/powerpoint/2010/main" val="286137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D223FAD-50FA-4543-9E62-C7C1537DF039}" type="datetimeFigureOut">
              <a:rPr lang="en-US"/>
              <a:pPr>
                <a:defRPr/>
              </a:pPr>
              <a:t>9/4/2010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3CD725-337E-4FFF-9A43-2F5531382A3C}" type="slidenum">
              <a:rPr lang="en-GB"/>
              <a:pPr>
                <a:defRPr/>
              </a:pPr>
              <a:t>‹#›</a:t>
            </a:fld>
            <a:endParaRPr lang="en-GB"/>
          </a:p>
        </p:txBody>
      </p:sp>
    </p:spTree>
    <p:extLst>
      <p:ext uri="{BB962C8B-B14F-4D97-AF65-F5344CB8AC3E}">
        <p14:creationId xmlns:p14="http://schemas.microsoft.com/office/powerpoint/2010/main" val="114010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443D7BC-EEF7-44CB-B63B-D23E2C124848}" type="datetimeFigureOut">
              <a:rPr lang="en-US"/>
              <a:pPr>
                <a:defRPr/>
              </a:pPr>
              <a:t>9/4/2010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F79523F-ADFD-4117-B79E-127BF699EDC5}" type="slidenum">
              <a:rPr lang="en-GB"/>
              <a:pPr>
                <a:defRPr/>
              </a:pPr>
              <a:t>‹#›</a:t>
            </a:fld>
            <a:endParaRPr lang="en-GB"/>
          </a:p>
        </p:txBody>
      </p:sp>
    </p:spTree>
    <p:extLst>
      <p:ext uri="{BB962C8B-B14F-4D97-AF65-F5344CB8AC3E}">
        <p14:creationId xmlns:p14="http://schemas.microsoft.com/office/powerpoint/2010/main" val="419730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F566F5-70F7-429D-B75B-4B65C3274956}" type="datetimeFigureOut">
              <a:rPr lang="en-US"/>
              <a:pPr>
                <a:defRPr/>
              </a:pPr>
              <a:t>9/4/2010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B42CD2-4696-4579-B024-3C1C341758D2}" type="slidenum">
              <a:rPr lang="en-GB"/>
              <a:pPr>
                <a:defRPr/>
              </a:pPr>
              <a:t>‹#›</a:t>
            </a:fld>
            <a:endParaRPr lang="en-GB"/>
          </a:p>
        </p:txBody>
      </p:sp>
    </p:spTree>
    <p:extLst>
      <p:ext uri="{BB962C8B-B14F-4D97-AF65-F5344CB8AC3E}">
        <p14:creationId xmlns:p14="http://schemas.microsoft.com/office/powerpoint/2010/main" val="183725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DD956E6-7D8C-4E96-A75E-ABFE00BE6F56}" type="datetimeFigureOut">
              <a:rPr lang="en-US"/>
              <a:pPr>
                <a:defRPr/>
              </a:pPr>
              <a:t>9/4/2010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5187A48-8BD1-4946-B579-99157BB1B163}" type="slidenum">
              <a:rPr lang="en-GB"/>
              <a:pPr>
                <a:defRPr/>
              </a:pPr>
              <a:t>‹#›</a:t>
            </a:fld>
            <a:endParaRPr lang="en-GB"/>
          </a:p>
        </p:txBody>
      </p:sp>
    </p:spTree>
    <p:extLst>
      <p:ext uri="{BB962C8B-B14F-4D97-AF65-F5344CB8AC3E}">
        <p14:creationId xmlns:p14="http://schemas.microsoft.com/office/powerpoint/2010/main" val="262996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CA7D5B3-1CA8-425D-81F8-BA4A5A547950}" type="datetimeFigureOut">
              <a:rPr lang="en-US"/>
              <a:pPr>
                <a:defRPr/>
              </a:pPr>
              <a:t>9/4/2010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39B94F7-A06D-4975-AD08-178ABD2BB07E}" type="slidenum">
              <a:rPr lang="en-GB"/>
              <a:pPr>
                <a:defRPr/>
              </a:pPr>
              <a:t>‹#›</a:t>
            </a:fld>
            <a:endParaRPr lang="en-GB"/>
          </a:p>
        </p:txBody>
      </p:sp>
    </p:spTree>
    <p:extLst>
      <p:ext uri="{BB962C8B-B14F-4D97-AF65-F5344CB8AC3E}">
        <p14:creationId xmlns:p14="http://schemas.microsoft.com/office/powerpoint/2010/main" val="403162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E536DAB-E5E7-413A-9AF3-C077C043F06B}" type="datetimeFigureOut">
              <a:rPr lang="en-US"/>
              <a:pPr>
                <a:defRPr/>
              </a:pPr>
              <a:t>9/4/2010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44104FA-746E-4D60-BA4F-6DA6B3F8B646}" type="slidenum">
              <a:rPr lang="en-GB"/>
              <a:pPr>
                <a:defRPr/>
              </a:pPr>
              <a:t>‹#›</a:t>
            </a:fld>
            <a:endParaRPr lang="en-GB"/>
          </a:p>
        </p:txBody>
      </p:sp>
    </p:spTree>
    <p:extLst>
      <p:ext uri="{BB962C8B-B14F-4D97-AF65-F5344CB8AC3E}">
        <p14:creationId xmlns:p14="http://schemas.microsoft.com/office/powerpoint/2010/main" val="221279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529AD4-19B6-4969-B91F-2D1847C94D6E}" type="datetimeFigureOut">
              <a:rPr lang="en-US"/>
              <a:pPr>
                <a:defRPr/>
              </a:pPr>
              <a:t>9/4/2010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6B8DBAC-18C8-4E0D-B9AC-85A6BB1AF1E6}" type="slidenum">
              <a:rPr lang="en-GB"/>
              <a:pPr>
                <a:defRPr/>
              </a:pPr>
              <a:t>‹#›</a:t>
            </a:fld>
            <a:endParaRPr lang="en-GB"/>
          </a:p>
        </p:txBody>
      </p:sp>
    </p:spTree>
    <p:extLst>
      <p:ext uri="{BB962C8B-B14F-4D97-AF65-F5344CB8AC3E}">
        <p14:creationId xmlns:p14="http://schemas.microsoft.com/office/powerpoint/2010/main" val="316953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C2DE55-ADC1-4942-99DC-010BF2DC4659}" type="datetimeFigureOut">
              <a:rPr lang="en-US"/>
              <a:pPr>
                <a:defRPr/>
              </a:pPr>
              <a:t>9/4/2010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8775265-16FA-4CF5-9883-AE83798BC0AE}" type="slidenum">
              <a:rPr lang="en-GB"/>
              <a:pPr>
                <a:defRPr/>
              </a:pPr>
              <a:t>‹#›</a:t>
            </a:fld>
            <a:endParaRPr lang="en-GB"/>
          </a:p>
        </p:txBody>
      </p:sp>
    </p:spTree>
    <p:extLst>
      <p:ext uri="{BB962C8B-B14F-4D97-AF65-F5344CB8AC3E}">
        <p14:creationId xmlns:p14="http://schemas.microsoft.com/office/powerpoint/2010/main" val="9816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AB087E-6392-4A58-B152-E3A885F3AE42}" type="datetimeFigureOut">
              <a:rPr lang="en-US"/>
              <a:pPr>
                <a:defRPr/>
              </a:pPr>
              <a:t>9/4/2010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F281F11-D763-4C94-9257-94D7296BB06A}" type="slidenum">
              <a:rPr lang="en-GB"/>
              <a:pPr>
                <a:defRPr/>
              </a:pPr>
              <a:t>‹#›</a:t>
            </a:fld>
            <a:endParaRPr lang="en-GB"/>
          </a:p>
        </p:txBody>
      </p:sp>
    </p:spTree>
    <p:extLst>
      <p:ext uri="{BB962C8B-B14F-4D97-AF65-F5344CB8AC3E}">
        <p14:creationId xmlns:p14="http://schemas.microsoft.com/office/powerpoint/2010/main" val="291874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785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794556-2226-45C1-8602-2347A3DA0E54}" type="datetimeFigureOut">
              <a:rPr lang="en-US"/>
              <a:pPr>
                <a:defRPr/>
              </a:pPr>
              <a:t>9/4/2010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D4E9517-E9EE-4D46-8341-F856EF291A07}" type="slidenum">
              <a:rPr lang="en-GB"/>
              <a:pPr>
                <a:defRPr/>
              </a:pPr>
              <a:t>‹#›</a:t>
            </a:fld>
            <a:endParaRPr lang="en-GB"/>
          </a:p>
        </p:txBody>
      </p:sp>
      <p:pic>
        <p:nvPicPr>
          <p:cNvPr id="7" name="Picture 4" descr="C:\Web\MultiMedia Tools\PowerPoint\Backgrounds\phoca_thumb_l_Transformers.jpg"/>
          <p:cNvPicPr>
            <a:picLocks noChangeAspect="1" noChangeArrowheads="1"/>
          </p:cNvPicPr>
          <p:nvPr userDrawn="1"/>
        </p:nvPicPr>
        <p:blipFill>
          <a:blip r:embed="rId13">
            <a:duotone>
              <a:prstClr val="black"/>
              <a:schemeClr val="accent5">
                <a:tint val="45000"/>
                <a:satMod val="400000"/>
              </a:schemeClr>
            </a:duotone>
          </a:blip>
          <a:srcRect/>
          <a:stretch>
            <a:fillRect/>
          </a:stretch>
        </p:blipFill>
        <p:spPr bwMode="auto">
          <a:xfrm>
            <a:off x="0" y="0"/>
            <a:ext cx="9144000" cy="6858000"/>
          </a:xfrm>
          <a:prstGeom prst="rect">
            <a:avLst/>
          </a:prstGeom>
          <a:noFill/>
        </p:spPr>
      </p:pic>
      <p:sp>
        <p:nvSpPr>
          <p:cNvPr id="8" name="Rounded Rectangle 7"/>
          <p:cNvSpPr/>
          <p:nvPr userDrawn="1"/>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5.jpeg"/><Relationship Id="rId4" Type="http://schemas.openxmlformats.org/officeDocument/2006/relationships/audio" Target="../media/audio2.wav"/><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9.jpe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gif"/><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5.jpe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8.jpe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3">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9" descr="9-11%20(1).bmp"/>
          <p:cNvPicPr>
            <a:picLocks noChangeAspect="1"/>
          </p:cNvPicPr>
          <p:nvPr/>
        </p:nvPicPr>
        <p:blipFill>
          <a:blip r:embed="rId7"/>
          <a:stretch>
            <a:fillRect/>
          </a:stretch>
        </p:blipFill>
        <p:spPr>
          <a:xfrm>
            <a:off x="3571868" y="1142984"/>
            <a:ext cx="4500594" cy="3375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1285852" y="5072074"/>
            <a:ext cx="7286676" cy="1446550"/>
          </a:xfrm>
          <a:prstGeom prst="rect">
            <a:avLst/>
          </a:prstGeom>
          <a:noFill/>
        </p:spPr>
        <p:txBody>
          <a:bodyPr>
            <a:spAutoFit/>
          </a:bodyPr>
          <a:lstStyle/>
          <a:p>
            <a:pPr fontAlgn="auto">
              <a:spcBef>
                <a:spcPts val="0"/>
              </a:spcBef>
              <a:spcAft>
                <a:spcPts val="0"/>
              </a:spcAft>
              <a:defRPr/>
            </a:pPr>
            <a:r>
              <a:rPr lang="en-GB"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nkGothic Md BT" pitchFamily="34" charset="0"/>
              </a:rPr>
              <a:t>Contemporary</a:t>
            </a:r>
          </a:p>
          <a:p>
            <a:pPr fontAlgn="auto">
              <a:spcBef>
                <a:spcPts val="0"/>
              </a:spcBef>
              <a:spcAft>
                <a:spcPts val="0"/>
              </a:spcAft>
              <a:defRPr/>
            </a:pPr>
            <a:r>
              <a:rPr lang="en-GB"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nkGothic Md BT" pitchFamily="34" charset="0"/>
              </a:rPr>
              <a:t>Issues</a:t>
            </a:r>
          </a:p>
        </p:txBody>
      </p:sp>
      <p:sp>
        <p:nvSpPr>
          <p:cNvPr id="7" name="TextBox 6"/>
          <p:cNvSpPr txBox="1">
            <a:spLocks noChangeArrowheads="1"/>
          </p:cNvSpPr>
          <p:nvPr/>
        </p:nvSpPr>
        <p:spPr bwMode="auto">
          <a:xfrm>
            <a:off x="857250" y="5214938"/>
            <a:ext cx="47513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a:solidFill>
                  <a:srgbClr val="FFFF00"/>
                </a:solidFill>
                <a:latin typeface="BankGothic Md BT" pitchFamily="34" charset="0"/>
              </a:rPr>
              <a:t>Globalisation and</a:t>
            </a:r>
          </a:p>
          <a:p>
            <a:r>
              <a:rPr lang="en-GB" sz="2800">
                <a:solidFill>
                  <a:srgbClr val="FFFF00"/>
                </a:solidFill>
                <a:latin typeface="BankGothic Md BT" pitchFamily="34" charset="0"/>
              </a:rPr>
              <a:t>Transnational Crime</a:t>
            </a:r>
          </a:p>
        </p:txBody>
      </p:sp>
      <p:sp>
        <p:nvSpPr>
          <p:cNvPr id="8" name="TextBox 7"/>
          <p:cNvSpPr txBox="1"/>
          <p:nvPr/>
        </p:nvSpPr>
        <p:spPr bwMode="ltGray">
          <a:xfrm>
            <a:off x="1285852" y="4931174"/>
            <a:ext cx="7375973" cy="1569660"/>
          </a:xfrm>
          <a:prstGeom prst="rect">
            <a:avLst/>
          </a:prstGeom>
          <a:noFill/>
        </p:spPr>
        <p:txBody>
          <a:bodyPr>
            <a:spAutoFit/>
          </a:bodyPr>
          <a:lstStyle/>
          <a:p>
            <a:pPr fontAlgn="auto">
              <a:spcBef>
                <a:spcPts val="0"/>
              </a:spcBef>
              <a:spcAft>
                <a:spcPts val="0"/>
              </a:spcAft>
              <a:defRPr/>
            </a:pPr>
            <a:r>
              <a:rPr lang="en-GB" sz="4800" b="1" dirty="0">
                <a:ln w="17780" cmpd="sng">
                  <a:solidFill>
                    <a:srgbClr val="FFFFFF"/>
                  </a:solidFill>
                  <a:prstDash val="solid"/>
                  <a:miter lim="800000"/>
                </a:ln>
                <a:solidFill>
                  <a:srgbClr val="0000FF"/>
                </a:solidFill>
                <a:effectLst>
                  <a:outerShdw blurRad="50800" algn="tl" rotWithShape="0">
                    <a:srgbClr val="000000"/>
                  </a:outerShdw>
                </a:effectLst>
                <a:latin typeface="BankGothic Md BT" pitchFamily="34" charset="0"/>
              </a:rPr>
              <a:t>The Crime and Deviance Channel</a:t>
            </a:r>
          </a:p>
        </p:txBody>
      </p:sp>
      <p:pic>
        <p:nvPicPr>
          <p:cNvPr id="11" name="Picture 10" descr="bribery.gif"/>
          <p:cNvPicPr>
            <a:picLocks noChangeAspect="1"/>
          </p:cNvPicPr>
          <p:nvPr/>
        </p:nvPicPr>
        <p:blipFill>
          <a:blip r:embed="rId8"/>
          <a:stretch>
            <a:fillRect/>
          </a:stretch>
        </p:blipFill>
        <p:spPr>
          <a:xfrm>
            <a:off x="1928794" y="928670"/>
            <a:ext cx="2851552" cy="20531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Documents and Settings\Chris\My Documents\Sociology\Publishers\Online Classroom\Channels\Deviance\PowerPoint\Crime Scene\ninja_baby.jpg"/>
          <p:cNvPicPr>
            <a:picLocks noChangeAspect="1" noChangeArrowheads="1"/>
          </p:cNvPicPr>
          <p:nvPr/>
        </p:nvPicPr>
        <p:blipFill>
          <a:blip r:embed="rId9"/>
          <a:srcRect/>
          <a:stretch>
            <a:fillRect/>
          </a:stretch>
        </p:blipFill>
        <p:spPr bwMode="auto">
          <a:xfrm>
            <a:off x="4429124" y="3429000"/>
            <a:ext cx="4064025" cy="21967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descr="runoff265x347_300wide_393high.jpg"/>
          <p:cNvPicPr>
            <a:picLocks noChangeAspect="1"/>
          </p:cNvPicPr>
          <p:nvPr/>
        </p:nvPicPr>
        <p:blipFill>
          <a:blip r:embed="rId10"/>
          <a:stretch>
            <a:fillRect/>
          </a:stretch>
        </p:blipFill>
        <p:spPr>
          <a:xfrm>
            <a:off x="973378" y="2283848"/>
            <a:ext cx="2455614" cy="32168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4" name="TextBox 13"/>
          <p:cNvSpPr txBox="1"/>
          <p:nvPr/>
        </p:nvSpPr>
        <p:spPr>
          <a:xfrm>
            <a:off x="4429092" y="1041614"/>
            <a:ext cx="3857684" cy="1815882"/>
          </a:xfrm>
          <a:prstGeom prst="rect">
            <a:avLst/>
          </a:prstGeom>
          <a:solidFill>
            <a:srgbClr val="0000FF">
              <a:alpha val="42000"/>
            </a:srgbClr>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GB" sz="1400" dirty="0">
                <a:solidFill>
                  <a:schemeClr val="bg1"/>
                </a:solidFill>
                <a:latin typeface="Arial" pitchFamily="34" charset="0"/>
                <a:cs typeface="Arial" pitchFamily="34" charset="0"/>
              </a:rPr>
              <a:t>Each slide can be advanced using a mouse click. Alternatively, moving the cursor to the:</a:t>
            </a:r>
          </a:p>
          <a:p>
            <a:pPr fontAlgn="auto">
              <a:spcBef>
                <a:spcPts val="0"/>
              </a:spcBef>
              <a:spcAft>
                <a:spcPts val="0"/>
              </a:spcAft>
              <a:defRPr/>
            </a:pPr>
            <a:endParaRPr lang="en-GB" sz="1400" dirty="0">
              <a:solidFill>
                <a:schemeClr val="bg1"/>
              </a:solidFill>
              <a:latin typeface="Arial" pitchFamily="34" charset="0"/>
              <a:cs typeface="Arial" pitchFamily="34" charset="0"/>
            </a:endParaRPr>
          </a:p>
          <a:p>
            <a:pPr fontAlgn="auto">
              <a:spcBef>
                <a:spcPts val="0"/>
              </a:spcBef>
              <a:spcAft>
                <a:spcPts val="0"/>
              </a:spcAft>
              <a:defRPr/>
            </a:pPr>
            <a:r>
              <a:rPr lang="en-GB" sz="1400" b="1" dirty="0">
                <a:solidFill>
                  <a:schemeClr val="bg1"/>
                </a:solidFill>
                <a:latin typeface="Arial" pitchFamily="34" charset="0"/>
                <a:cs typeface="Arial" pitchFamily="34" charset="0"/>
              </a:rPr>
              <a:t>Right Hand </a:t>
            </a:r>
            <a:r>
              <a:rPr lang="en-GB" sz="1400" dirty="0">
                <a:solidFill>
                  <a:schemeClr val="bg1"/>
                </a:solidFill>
                <a:latin typeface="Arial" pitchFamily="34" charset="0"/>
                <a:cs typeface="Arial" pitchFamily="34" charset="0"/>
              </a:rPr>
              <a:t>edge of the screen moves the presentation forward to the </a:t>
            </a:r>
            <a:r>
              <a:rPr lang="en-GB" sz="1400" b="1" dirty="0">
                <a:solidFill>
                  <a:schemeClr val="bg1"/>
                </a:solidFill>
                <a:latin typeface="Arial" pitchFamily="34" charset="0"/>
                <a:cs typeface="Arial" pitchFamily="34" charset="0"/>
              </a:rPr>
              <a:t>next slide</a:t>
            </a:r>
            <a:r>
              <a:rPr lang="en-GB" sz="1400" dirty="0">
                <a:solidFill>
                  <a:schemeClr val="bg1"/>
                </a:solidFill>
                <a:latin typeface="Arial" pitchFamily="34" charset="0"/>
                <a:cs typeface="Arial" pitchFamily="34" charset="0"/>
              </a:rPr>
              <a:t>.</a:t>
            </a:r>
          </a:p>
          <a:p>
            <a:pPr fontAlgn="auto">
              <a:spcBef>
                <a:spcPts val="0"/>
              </a:spcBef>
              <a:spcAft>
                <a:spcPts val="0"/>
              </a:spcAft>
              <a:defRPr/>
            </a:pPr>
            <a:endParaRPr lang="en-GB" sz="1400" dirty="0">
              <a:solidFill>
                <a:schemeClr val="bg1"/>
              </a:solidFill>
              <a:latin typeface="Arial" pitchFamily="34" charset="0"/>
              <a:cs typeface="Arial" pitchFamily="34" charset="0"/>
            </a:endParaRPr>
          </a:p>
          <a:p>
            <a:pPr fontAlgn="auto">
              <a:spcBef>
                <a:spcPts val="0"/>
              </a:spcBef>
              <a:spcAft>
                <a:spcPts val="0"/>
              </a:spcAft>
              <a:defRPr/>
            </a:pPr>
            <a:r>
              <a:rPr lang="en-GB" sz="1400" b="1" dirty="0">
                <a:solidFill>
                  <a:schemeClr val="bg1"/>
                </a:solidFill>
                <a:latin typeface="Arial" pitchFamily="34" charset="0"/>
                <a:cs typeface="Arial" pitchFamily="34" charset="0"/>
              </a:rPr>
              <a:t>Left Hand </a:t>
            </a:r>
            <a:r>
              <a:rPr lang="en-GB" sz="1400" dirty="0">
                <a:solidFill>
                  <a:schemeClr val="bg1"/>
                </a:solidFill>
                <a:latin typeface="Arial" pitchFamily="34" charset="0"/>
                <a:cs typeface="Arial" pitchFamily="34" charset="0"/>
              </a:rPr>
              <a:t>edge of the screen moves the presentation back to the </a:t>
            </a:r>
            <a:r>
              <a:rPr lang="en-GB" sz="1400" b="1" dirty="0">
                <a:solidFill>
                  <a:schemeClr val="bg1"/>
                </a:solidFill>
                <a:latin typeface="Arial" pitchFamily="34" charset="0"/>
                <a:cs typeface="Arial" pitchFamily="34" charset="0"/>
              </a:rPr>
              <a:t>previous slide</a:t>
            </a:r>
            <a:r>
              <a:rPr lang="en-GB" sz="1400"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150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tx1"/>
                                            </p:clrVal>
                                          </p:val>
                                        </p:tav>
                                        <p:tav tm="50000">
                                          <p:val>
                                            <p:clrVal>
                                              <a:schemeClr val="bg1"/>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nodeType="afterGroup">
                            <p:stCondLst>
                              <p:cond delay="2580"/>
                            </p:stCondLst>
                            <p:childTnLst>
                              <p:par>
                                <p:cTn id="11" presetID="10" presetClass="exit" presetSubtype="0" fill="hold" nodeType="afterEffect">
                                  <p:stCondLst>
                                    <p:cond delay="2500"/>
                                  </p:stCondLst>
                                  <p:iterate type="lt">
                                    <p:tmPct val="0"/>
                                  </p:iterate>
                                  <p:childTnLst>
                                    <p:animEffect transition="out" filter="fade">
                                      <p:cBhvr>
                                        <p:cTn id="12" dur="5000"/>
                                        <p:tgtEl>
                                          <p:spTgt spid="8"/>
                                        </p:tgtEl>
                                      </p:cBhvr>
                                    </p:animEffect>
                                    <p:set>
                                      <p:cBhvr>
                                        <p:cTn id="13" dur="1" fill="hold">
                                          <p:stCondLst>
                                            <p:cond delay="4999"/>
                                          </p:stCondLst>
                                        </p:cTn>
                                        <p:tgtEl>
                                          <p:spTgt spid="8"/>
                                        </p:tgtEl>
                                        <p:attrNameLst>
                                          <p:attrName>style.visibility</p:attrName>
                                        </p:attrNameLst>
                                      </p:cBhvr>
                                      <p:to>
                                        <p:strVal val="hidden"/>
                                      </p:to>
                                    </p:set>
                                  </p:childTnLst>
                                </p:cTn>
                              </p:par>
                            </p:childTnLst>
                          </p:cTn>
                        </p:par>
                        <p:par>
                          <p:cTn id="14" fill="hold" nodeType="afterGroup">
                            <p:stCondLst>
                              <p:cond delay="10080"/>
                            </p:stCondLst>
                            <p:childTnLst>
                              <p:par>
                                <p:cTn id="15" presetID="27" presetClass="entr" presetSubtype="0" fill="hold" nodeType="afterEffect">
                                  <p:stCondLst>
                                    <p:cond delay="1000"/>
                                  </p:stCondLst>
                                  <p:iterate type="lt">
                                    <p:tmPct val="50000"/>
                                  </p:iterate>
                                  <p:childTnLst>
                                    <p:set>
                                      <p:cBhvr>
                                        <p:cTn id="16" dur="1" fill="hold">
                                          <p:stCondLst>
                                            <p:cond delay="0"/>
                                          </p:stCondLst>
                                        </p:cTn>
                                        <p:tgtEl>
                                          <p:spTgt spid="9"/>
                                        </p:tgtEl>
                                        <p:attrNameLst>
                                          <p:attrName>style.visibility</p:attrName>
                                        </p:attrNameLst>
                                      </p:cBhvr>
                                      <p:to>
                                        <p:strVal val="visible"/>
                                      </p:to>
                                    </p:set>
                                    <p:anim calcmode="discrete" valueType="clr">
                                      <p:cBhvr override="childStyle">
                                        <p:cTn id="17" dur="80"/>
                                        <p:tgtEl>
                                          <p:spTgt spid="9"/>
                                        </p:tgtEl>
                                        <p:attrNameLst>
                                          <p:attrName>style.color</p:attrName>
                                        </p:attrNameLst>
                                      </p:cBhvr>
                                      <p:tavLst>
                                        <p:tav tm="0">
                                          <p:val>
                                            <p:clrVal>
                                              <a:schemeClr val="tx1"/>
                                            </p:clrVal>
                                          </p:val>
                                        </p:tav>
                                        <p:tav tm="50000">
                                          <p:val>
                                            <p:clrVal>
                                              <a:srgbClr val="0000FF"/>
                                            </p:clrVal>
                                          </p:val>
                                        </p:tav>
                                      </p:tavLst>
                                    </p:anim>
                                    <p:anim calcmode="discrete" valueType="clr">
                                      <p:cBhvr>
                                        <p:cTn id="18" dur="80"/>
                                        <p:tgtEl>
                                          <p:spTgt spid="9"/>
                                        </p:tgtEl>
                                        <p:attrNameLst>
                                          <p:attrName>fillcolor</p:attrName>
                                        </p:attrNameLst>
                                      </p:cBhvr>
                                      <p:tavLst>
                                        <p:tav tm="0">
                                          <p:val>
                                            <p:clrVal>
                                              <a:schemeClr val="accent2"/>
                                            </p:clrVal>
                                          </p:val>
                                        </p:tav>
                                        <p:tav tm="50000">
                                          <p:val>
                                            <p:clrVal>
                                              <a:schemeClr val="hlink"/>
                                            </p:clrVal>
                                          </p:val>
                                        </p:tav>
                                      </p:tavLst>
                                    </p:anim>
                                    <p:set>
                                      <p:cBhvr>
                                        <p:cTn id="19" dur="80"/>
                                        <p:tgtEl>
                                          <p:spTgt spid="9"/>
                                        </p:tgtEl>
                                        <p:attrNameLst>
                                          <p:attrName>fill.type</p:attrName>
                                        </p:attrNameLst>
                                      </p:cBhvr>
                                      <p:to>
                                        <p:strVal val="solid"/>
                                      </p:to>
                                    </p:set>
                                  </p:childTnLst>
                                  <p:subTnLst>
                                    <p:audio>
                                      <p:cMediaNode>
                                        <p:cTn display="0" masterRel="sameClick">
                                          <p:stCondLst>
                                            <p:cond evt="begin" delay="0">
                                              <p:tn val="15"/>
                                            </p:cond>
                                          </p:stCondLst>
                                          <p:endCondLst>
                                            <p:cond evt="onStopAudio" delay="0">
                                              <p:tgtEl>
                                                <p:sldTgt/>
                                              </p:tgtEl>
                                            </p:cond>
                                          </p:endCondLst>
                                        </p:cTn>
                                        <p:tgtEl>
                                          <p:sndTgt r:embed="rId4" name="generalclick05.wav"/>
                                        </p:tgtEl>
                                      </p:cMediaNode>
                                    </p:audio>
                                  </p:subTnLst>
                                </p:cTn>
                              </p:par>
                            </p:childTnLst>
                          </p:cTn>
                        </p:par>
                        <p:par>
                          <p:cTn id="20" fill="hold" nodeType="afterGroup">
                            <p:stCondLst>
                              <p:cond delay="11840"/>
                            </p:stCondLst>
                            <p:childTnLst>
                              <p:par>
                                <p:cTn id="21" presetID="10" presetClass="exit" presetSubtype="0" fill="hold" nodeType="afterEffect">
                                  <p:stCondLst>
                                    <p:cond delay="2500"/>
                                  </p:stCondLst>
                                  <p:iterate type="lt">
                                    <p:tmPct val="0"/>
                                  </p:iterate>
                                  <p:childTnLst>
                                    <p:animEffect transition="out" filter="fade">
                                      <p:cBhvr>
                                        <p:cTn id="22" dur="3000"/>
                                        <p:tgtEl>
                                          <p:spTgt spid="9"/>
                                        </p:tgtEl>
                                      </p:cBhvr>
                                    </p:animEffect>
                                    <p:set>
                                      <p:cBhvr>
                                        <p:cTn id="23" dur="1" fill="hold">
                                          <p:stCondLst>
                                            <p:cond delay="2999"/>
                                          </p:stCondLst>
                                        </p:cTn>
                                        <p:tgtEl>
                                          <p:spTgt spid="9"/>
                                        </p:tgtEl>
                                        <p:attrNameLst>
                                          <p:attrName>style.visibility</p:attrName>
                                        </p:attrNameLst>
                                      </p:cBhvr>
                                      <p:to>
                                        <p:strVal val="hidden"/>
                                      </p:to>
                                    </p:set>
                                  </p:childTnLst>
                                </p:cTn>
                              </p:par>
                            </p:childTnLst>
                          </p:cTn>
                        </p:par>
                        <p:par>
                          <p:cTn id="24" fill="hold" nodeType="afterGroup">
                            <p:stCondLst>
                              <p:cond delay="17340"/>
                            </p:stCondLst>
                            <p:childTnLst>
                              <p:par>
                                <p:cTn id="25" presetID="53"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5" name="explode.wav"/>
                                        </p:tgtEl>
                                      </p:cMediaNode>
                                    </p:audio>
                                  </p:subTnLst>
                                </p:cTn>
                              </p:par>
                            </p:childTnLst>
                          </p:cTn>
                        </p:par>
                        <p:par>
                          <p:cTn id="30" fill="hold" nodeType="afterGroup">
                            <p:stCondLst>
                              <p:cond delay="18340"/>
                            </p:stCondLst>
                            <p:childTnLst>
                              <p:par>
                                <p:cTn id="31" presetID="53"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5" name="explode.wav"/>
                                        </p:tgtEl>
                                      </p:cMediaNode>
                                    </p:audio>
                                  </p:subTnLst>
                                </p:cTn>
                              </p:par>
                            </p:childTnLst>
                          </p:cTn>
                        </p:par>
                        <p:par>
                          <p:cTn id="36" fill="hold" nodeType="afterGroup">
                            <p:stCondLst>
                              <p:cond delay="19340"/>
                            </p:stCondLst>
                            <p:childTnLst>
                              <p:par>
                                <p:cTn id="37" presetID="53" presetClass="entr" presetSubtype="0" fill="hold" nodeType="after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5" name="explode.wav"/>
                                        </p:tgtEl>
                                      </p:cMediaNode>
                                    </p:audio>
                                  </p:subTnLst>
                                </p:cTn>
                              </p:par>
                            </p:childTnLst>
                          </p:cTn>
                        </p:par>
                        <p:par>
                          <p:cTn id="42" fill="hold" nodeType="afterGroup">
                            <p:stCondLst>
                              <p:cond delay="20340"/>
                            </p:stCondLst>
                            <p:childTnLst>
                              <p:par>
                                <p:cTn id="43" presetID="53" presetClass="entr" presetSubtype="0" fill="hold" nodeType="afterEffect">
                                  <p:stCondLst>
                                    <p:cond delay="5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explode.wav"/>
                                        </p:tgtEl>
                                      </p:cMediaNode>
                                    </p:audio>
                                  </p:subTnLst>
                                </p:cTn>
                              </p:par>
                            </p:childTnLst>
                          </p:cTn>
                        </p:par>
                        <p:par>
                          <p:cTn id="48" fill="hold" nodeType="afterGroup">
                            <p:stCondLst>
                              <p:cond delay="21340"/>
                            </p:stCondLst>
                            <p:childTnLst>
                              <p:par>
                                <p:cTn id="49" presetID="27" presetClass="entr" presetSubtype="0" fill="hold" grpId="0" nodeType="afterEffect">
                                  <p:stCondLst>
                                    <p:cond delay="500"/>
                                  </p:stCondLst>
                                  <p:iterate type="lt">
                                    <p:tmPct val="50000"/>
                                  </p:iterate>
                                  <p:childTnLst>
                                    <p:set>
                                      <p:cBhvr>
                                        <p:cTn id="50" dur="1" fill="hold">
                                          <p:stCondLst>
                                            <p:cond delay="0"/>
                                          </p:stCondLst>
                                        </p:cTn>
                                        <p:tgtEl>
                                          <p:spTgt spid="7"/>
                                        </p:tgtEl>
                                        <p:attrNameLst>
                                          <p:attrName>style.visibility</p:attrName>
                                        </p:attrNameLst>
                                      </p:cBhvr>
                                      <p:to>
                                        <p:strVal val="visible"/>
                                      </p:to>
                                    </p:set>
                                    <p:anim calcmode="discrete" valueType="clr">
                                      <p:cBhvr override="childStyle">
                                        <p:cTn id="51" dur="80"/>
                                        <p:tgtEl>
                                          <p:spTgt spid="7"/>
                                        </p:tgtEl>
                                        <p:attrNameLst>
                                          <p:attrName>style.color</p:attrName>
                                        </p:attrNameLst>
                                      </p:cBhvr>
                                      <p:tavLst>
                                        <p:tav tm="0">
                                          <p:val>
                                            <p:clrVal>
                                              <a:schemeClr val="tx1"/>
                                            </p:clrVal>
                                          </p:val>
                                        </p:tav>
                                        <p:tav tm="50000">
                                          <p:val>
                                            <p:clrVal>
                                              <a:schemeClr val="bg1"/>
                                            </p:clrVal>
                                          </p:val>
                                        </p:tav>
                                      </p:tavLst>
                                    </p:anim>
                                    <p:anim calcmode="discrete" valueType="clr">
                                      <p:cBhvr>
                                        <p:cTn id="52" dur="80"/>
                                        <p:tgtEl>
                                          <p:spTgt spid="7"/>
                                        </p:tgtEl>
                                        <p:attrNameLst>
                                          <p:attrName>fillcolor</p:attrName>
                                        </p:attrNameLst>
                                      </p:cBhvr>
                                      <p:tavLst>
                                        <p:tav tm="0">
                                          <p:val>
                                            <p:clrVal>
                                              <a:schemeClr val="accent2"/>
                                            </p:clrVal>
                                          </p:val>
                                        </p:tav>
                                        <p:tav tm="50000">
                                          <p:val>
                                            <p:clrVal>
                                              <a:schemeClr val="hlink"/>
                                            </p:clrVal>
                                          </p:val>
                                        </p:tav>
                                      </p:tavLst>
                                    </p:anim>
                                    <p:set>
                                      <p:cBhvr>
                                        <p:cTn id="53" dur="80"/>
                                        <p:tgtEl>
                                          <p:spTgt spid="7"/>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6" name="Tick1.wav"/>
                                        </p:tgtEl>
                                      </p:cMediaNode>
                                    </p:audio>
                                  </p:subTnLst>
                                </p:cTn>
                              </p:par>
                            </p:childTnLst>
                          </p:cTn>
                        </p:par>
                        <p:par>
                          <p:cTn id="54" fill="hold" nodeType="afterGroup">
                            <p:stCondLst>
                              <p:cond delay="23240"/>
                            </p:stCondLst>
                            <p:childTnLst>
                              <p:par>
                                <p:cTn id="55" presetID="1" presetClass="entr" presetSubtype="0" fill="hold" nodeType="afterEffect">
                                  <p:stCondLst>
                                    <p:cond delay="2000"/>
                                  </p:stCondLst>
                                  <p:childTnLst>
                                    <p:set>
                                      <p:cBhvr>
                                        <p:cTn id="5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57" fill="hold" nodeType="afterGroup">
                            <p:stCondLst>
                              <p:cond delay="25240"/>
                            </p:stCondLst>
                            <p:childTnLst>
                              <p:par>
                                <p:cTn id="58" presetID="10" presetClass="exit" presetSubtype="0" fill="hold" nodeType="afterEffect">
                                  <p:stCondLst>
                                    <p:cond delay="1000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11" name="Rounded Rectangle 10"/>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1143000" y="642938"/>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Environmental Crimes</a:t>
            </a:r>
            <a:r>
              <a:rPr lang="en-GB" sz="2800">
                <a:solidFill>
                  <a:srgbClr val="FFFF00"/>
                </a:solidFill>
                <a:latin typeface="BankGothic Md BT" pitchFamily="34" charset="0"/>
              </a:rPr>
              <a:t>: </a:t>
            </a:r>
            <a:endParaRPr lang="en-GB">
              <a:solidFill>
                <a:srgbClr val="FFFF00"/>
              </a:solidFill>
              <a:latin typeface="BankGothic Md BT" pitchFamily="34" charset="0"/>
            </a:endParaRPr>
          </a:p>
        </p:txBody>
      </p:sp>
      <p:sp>
        <p:nvSpPr>
          <p:cNvPr id="10" name="TextBox 9"/>
          <p:cNvSpPr txBox="1">
            <a:spLocks noChangeArrowheads="1"/>
          </p:cNvSpPr>
          <p:nvPr/>
        </p:nvSpPr>
        <p:spPr bwMode="auto">
          <a:xfrm>
            <a:off x="690563" y="4421188"/>
            <a:ext cx="7929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Involves a range of activities – such as dumping hazardous waste, the illegal extraction of rare natural resources and the smuggling of products (such as CFCs) known to harm the environment. There is strong evidence such crime is both well-organised by criminal gangs in Eastern Europe and Africa and carried-out by legitimate businesses as part of their everyday operations.</a:t>
            </a:r>
          </a:p>
        </p:txBody>
      </p:sp>
      <p:sp>
        <p:nvSpPr>
          <p:cNvPr id="12" name="Rectangle 11">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Rectangle 12">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186.jpg"/>
          <p:cNvPicPr>
            <a:picLocks noChangeAspect="1"/>
          </p:cNvPicPr>
          <p:nvPr/>
        </p:nvPicPr>
        <p:blipFill>
          <a:blip r:embed="rId5"/>
          <a:stretch>
            <a:fillRect/>
          </a:stretch>
        </p:blipFill>
        <p:spPr>
          <a:xfrm>
            <a:off x="1047976" y="1381048"/>
            <a:ext cx="3730632" cy="27936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runoff265x347_300wide_393high.jpg"/>
          <p:cNvPicPr>
            <a:picLocks noChangeAspect="1"/>
          </p:cNvPicPr>
          <p:nvPr/>
        </p:nvPicPr>
        <p:blipFill>
          <a:blip r:embed="rId6"/>
          <a:stretch>
            <a:fillRect/>
          </a:stretch>
        </p:blipFill>
        <p:spPr>
          <a:xfrm>
            <a:off x="4857752" y="426460"/>
            <a:ext cx="3382672" cy="44313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575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9" name="TextBox 8"/>
          <p:cNvSpPr txBox="1">
            <a:spLocks noChangeArrowheads="1"/>
          </p:cNvSpPr>
          <p:nvPr/>
        </p:nvSpPr>
        <p:spPr bwMode="auto">
          <a:xfrm>
            <a:off x="1143000" y="642938"/>
            <a:ext cx="364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Terrorism</a:t>
            </a:r>
            <a:r>
              <a:rPr lang="en-GB" sz="2800">
                <a:solidFill>
                  <a:srgbClr val="FFFF00"/>
                </a:solidFill>
                <a:latin typeface="BankGothic Md BT" pitchFamily="34" charset="0"/>
              </a:rPr>
              <a:t>: </a:t>
            </a:r>
            <a:endParaRPr lang="en-GB">
              <a:solidFill>
                <a:srgbClr val="FFFF00"/>
              </a:solidFill>
              <a:latin typeface="BankGothic Md BT" pitchFamily="34" charset="0"/>
            </a:endParaRPr>
          </a:p>
        </p:txBody>
      </p:sp>
      <p:sp>
        <p:nvSpPr>
          <p:cNvPr id="10" name="TextBox 9"/>
          <p:cNvSpPr txBox="1">
            <a:spLocks noChangeArrowheads="1"/>
          </p:cNvSpPr>
          <p:nvPr/>
        </p:nvSpPr>
        <p:spPr bwMode="auto">
          <a:xfrm>
            <a:off x="714375" y="4746625"/>
            <a:ext cx="7823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A final example of transnational crime is one that has become increasingly well-known across the globe, with two terrorist attacks in America being particularly symbolic of this type of criminal activity – the bombing of the World Trade Center (sic) in 1993 and the 9/11 attacks on the same target.</a:t>
            </a:r>
          </a:p>
        </p:txBody>
      </p:sp>
      <p:sp>
        <p:nvSpPr>
          <p:cNvPr id="7" name="Rectangle 6">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2" name="Picture 11" descr="9-11%20(1).bmp"/>
          <p:cNvPicPr>
            <a:picLocks noChangeAspect="1"/>
          </p:cNvPicPr>
          <p:nvPr/>
        </p:nvPicPr>
        <p:blipFill>
          <a:blip r:embed="rId5"/>
          <a:stretch>
            <a:fillRect/>
          </a:stretch>
        </p:blipFill>
        <p:spPr>
          <a:xfrm>
            <a:off x="3857620" y="1000108"/>
            <a:ext cx="4571429" cy="34285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descr="013july77_468x343.jpg"/>
          <p:cNvPicPr>
            <a:picLocks noChangeAspect="1"/>
          </p:cNvPicPr>
          <p:nvPr/>
        </p:nvPicPr>
        <p:blipFill>
          <a:blip r:embed="rId6"/>
          <a:stretch>
            <a:fillRect/>
          </a:stretch>
        </p:blipFill>
        <p:spPr>
          <a:xfrm>
            <a:off x="928662" y="1357297"/>
            <a:ext cx="2571768" cy="18848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descr="july11.bmp"/>
          <p:cNvPicPr>
            <a:picLocks noChangeAspect="1"/>
          </p:cNvPicPr>
          <p:nvPr/>
        </p:nvPicPr>
        <p:blipFill>
          <a:blip r:embed="rId7"/>
          <a:stretch>
            <a:fillRect/>
          </a:stretch>
        </p:blipFill>
        <p:spPr>
          <a:xfrm>
            <a:off x="2500318" y="2571744"/>
            <a:ext cx="2857500"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325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a:spLocks noChangeArrowheads="1"/>
          </p:cNvSpPr>
          <p:nvPr/>
        </p:nvSpPr>
        <p:spPr bwMode="auto">
          <a:xfrm>
            <a:off x="1035050" y="5792788"/>
            <a:ext cx="7073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000" b="1">
                <a:solidFill>
                  <a:srgbClr val="FFFF00"/>
                </a:solidFill>
                <a:latin typeface="BankGothic Md BT" pitchFamily="34" charset="0"/>
              </a:rPr>
              <a:t>1. Conventional </a:t>
            </a:r>
            <a:r>
              <a:rPr lang="en-GB" sz="2000">
                <a:solidFill>
                  <a:srgbClr val="FFFF00"/>
                </a:solidFill>
                <a:latin typeface="BankGothic Md BT" pitchFamily="34" charset="0"/>
              </a:rPr>
              <a:t>forms of crime facilitated by globalisation</a:t>
            </a:r>
          </a:p>
        </p:txBody>
      </p:sp>
      <p:sp>
        <p:nvSpPr>
          <p:cNvPr id="5" name="TextBox 4"/>
          <p:cNvSpPr txBox="1">
            <a:spLocks noChangeArrowheads="1"/>
          </p:cNvSpPr>
          <p:nvPr/>
        </p:nvSpPr>
        <p:spPr bwMode="auto">
          <a:xfrm>
            <a:off x="928688" y="642938"/>
            <a:ext cx="75009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rgbClr val="FFFF00"/>
                </a:solidFill>
                <a:latin typeface="BankGothic Md BT" pitchFamily="34" charset="0"/>
              </a:rPr>
              <a:t>globalisation</a:t>
            </a:r>
            <a:r>
              <a:rPr lang="en-GB">
                <a:solidFill>
                  <a:schemeClr val="bg1"/>
                </a:solidFill>
                <a:latin typeface="BankGothic Md BT" pitchFamily="34" charset="0"/>
              </a:rPr>
              <a:t> introduces a range of social changes that have created opportunities for both legal and illegal global activities – some of which are new and exist only because of the development of worldwide computer technologies and networks, others of which have been given a new lease of life by their internationalisation. </a:t>
            </a:r>
          </a:p>
        </p:txBody>
      </p:sp>
      <p:sp>
        <p:nvSpPr>
          <p:cNvPr id="7" name="Rectangle 6">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ectangle 8">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2" name="Picture 11" descr="bribery.gif"/>
          <p:cNvPicPr>
            <a:picLocks noChangeAspect="1"/>
          </p:cNvPicPr>
          <p:nvPr/>
        </p:nvPicPr>
        <p:blipFill>
          <a:blip r:embed="rId5"/>
          <a:stretch>
            <a:fillRect/>
          </a:stretch>
        </p:blipFill>
        <p:spPr>
          <a:xfrm>
            <a:off x="2577704" y="2786058"/>
            <a:ext cx="3988592" cy="28717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launder.jpg"/>
          <p:cNvPicPr>
            <a:picLocks noChangeAspect="1"/>
          </p:cNvPicPr>
          <p:nvPr/>
        </p:nvPicPr>
        <p:blipFill>
          <a:blip r:embed="rId6"/>
          <a:stretch>
            <a:fillRect/>
          </a:stretch>
        </p:blipFill>
        <p:spPr>
          <a:xfrm>
            <a:off x="898352" y="2618607"/>
            <a:ext cx="2423577" cy="2953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pirates1-736286.jpg"/>
          <p:cNvPicPr>
            <a:picLocks noChangeAspect="1"/>
          </p:cNvPicPr>
          <p:nvPr/>
        </p:nvPicPr>
        <p:blipFill>
          <a:blip r:embed="rId7"/>
          <a:stretch>
            <a:fillRect/>
          </a:stretch>
        </p:blipFill>
        <p:spPr>
          <a:xfrm>
            <a:off x="5766578" y="2643182"/>
            <a:ext cx="2663074" cy="300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1000"/>
                                  </p:stCondLst>
                                  <p:iterate type="wd">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300"/>
                                        <p:tgtEl>
                                          <p:spTgt spid="5"/>
                                        </p:tgtEl>
                                        <p:attrNameLst>
                                          <p:attrName>style.color</p:attrName>
                                        </p:attrNameLst>
                                      </p:cBhvr>
                                      <p:tavLst>
                                        <p:tav tm="0">
                                          <p:val>
                                            <p:clrVal>
                                              <a:schemeClr val="bg1"/>
                                            </p:clrVal>
                                          </p:val>
                                        </p:tav>
                                        <p:tav tm="50000">
                                          <p:val>
                                            <p:clrVal>
                                              <a:schemeClr val="bg1"/>
                                            </p:clrVal>
                                          </p:val>
                                        </p:tav>
                                      </p:tavLst>
                                    </p:anim>
                                    <p:anim calcmode="discrete" valueType="clr">
                                      <p:cBhvr>
                                        <p:cTn id="8" dur="300"/>
                                        <p:tgtEl>
                                          <p:spTgt spid="5"/>
                                        </p:tgtEl>
                                        <p:attrNameLst>
                                          <p:attrName>fillcolor</p:attrName>
                                        </p:attrNameLst>
                                      </p:cBhvr>
                                      <p:tavLst>
                                        <p:tav tm="0">
                                          <p:val>
                                            <p:clrVal>
                                              <a:schemeClr val="accent2"/>
                                            </p:clrVal>
                                          </p:val>
                                        </p:tav>
                                        <p:tav tm="50000">
                                          <p:val>
                                            <p:clrVal>
                                              <a:schemeClr val="hlink"/>
                                            </p:clrVal>
                                          </p:val>
                                        </p:tav>
                                      </p:tavLst>
                                    </p:anim>
                                    <p:set>
                                      <p:cBhvr>
                                        <p:cTn id="9" dur="300"/>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nodeType="afterGroup">
                            <p:stCondLst>
                              <p:cond delay="91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par>
                          <p:cTn id="16" fill="hold" nodeType="afterGroup">
                            <p:stCondLst>
                              <p:cond delay="11100"/>
                            </p:stCondLst>
                            <p:childTnLst>
                              <p:par>
                                <p:cTn id="17" presetID="27" presetClass="entr" presetSubtype="0" fill="hold" grpId="0" nodeType="afterEffect">
                                  <p:stCondLst>
                                    <p:cond delay="0"/>
                                  </p:stCondLst>
                                  <p:iterate type="lt">
                                    <p:tmPct val="3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500"/>
                                        <p:tgtEl>
                                          <p:spTgt spid="8"/>
                                        </p:tgtEl>
                                        <p:attrNameLst>
                                          <p:attrName>style.color</p:attrName>
                                        </p:attrNameLst>
                                      </p:cBhvr>
                                      <p:tavLst>
                                        <p:tav tm="0">
                                          <p:val>
                                            <p:clrVal>
                                              <a:schemeClr val="bg1"/>
                                            </p:clrVal>
                                          </p:val>
                                        </p:tav>
                                        <p:tav tm="50000">
                                          <p:val>
                                            <p:clrVal>
                                              <a:schemeClr val="bg1"/>
                                            </p:clrVal>
                                          </p:val>
                                        </p:tav>
                                      </p:tavLst>
                                    </p:anim>
                                    <p:anim calcmode="discrete" valueType="clr">
                                      <p:cBhvr>
                                        <p:cTn id="20" dur="500"/>
                                        <p:tgtEl>
                                          <p:spTgt spid="8"/>
                                        </p:tgtEl>
                                        <p:attrNameLst>
                                          <p:attrName>fillcolor</p:attrName>
                                        </p:attrNameLst>
                                      </p:cBhvr>
                                      <p:tavLst>
                                        <p:tav tm="0">
                                          <p:val>
                                            <p:clrVal>
                                              <a:schemeClr val="accent2"/>
                                            </p:clrVal>
                                          </p:val>
                                        </p:tav>
                                        <p:tav tm="50000">
                                          <p:val>
                                            <p:clrVal>
                                              <a:schemeClr val="hlink"/>
                                            </p:clrVal>
                                          </p:val>
                                        </p:tav>
                                      </p:tavLst>
                                    </p:anim>
                                    <p:set>
                                      <p:cBhvr>
                                        <p:cTn id="21" dur="500"/>
                                        <p:tgtEl>
                                          <p:spTgt spid="8"/>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4" name="generalclick05.wav"/>
                                        </p:tgtEl>
                                      </p:cMediaNode>
                                    </p:audio>
                                  </p:subTnLst>
                                </p:cTn>
                              </p:par>
                            </p:childTnLst>
                          </p:cTn>
                        </p:par>
                        <p:par>
                          <p:cTn id="22" fill="hold" nodeType="afterGroup">
                            <p:stCondLst>
                              <p:cond delay="19250"/>
                            </p:stCondLst>
                            <p:childTnLst>
                              <p:par>
                                <p:cTn id="23" presetID="10" presetClass="entr" presetSubtype="0"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11" name="Rounded Rectangle 10"/>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1143000" y="642938"/>
            <a:ext cx="2643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Trafficking</a:t>
            </a:r>
            <a:r>
              <a:rPr lang="en-GB" b="1">
                <a:solidFill>
                  <a:srgbClr val="FFFF00"/>
                </a:solidFill>
                <a:latin typeface="BankGothic Md BT" pitchFamily="34" charset="0"/>
              </a:rPr>
              <a:t>:</a:t>
            </a:r>
            <a:endParaRPr lang="en-GB">
              <a:solidFill>
                <a:srgbClr val="FFFF00"/>
              </a:solidFill>
              <a:latin typeface="BankGothic Md BT" pitchFamily="34" charset="0"/>
            </a:endParaRPr>
          </a:p>
        </p:txBody>
      </p:sp>
      <p:sp>
        <p:nvSpPr>
          <p:cNvPr id="10" name="TextBox 9"/>
          <p:cNvSpPr txBox="1">
            <a:spLocks noChangeArrowheads="1"/>
          </p:cNvSpPr>
          <p:nvPr/>
        </p:nvSpPr>
        <p:spPr bwMode="auto">
          <a:xfrm>
            <a:off x="606425" y="4572000"/>
            <a:ext cx="7931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takes a number of forms, from </a:t>
            </a:r>
            <a:r>
              <a:rPr lang="en-GB" b="1">
                <a:solidFill>
                  <a:schemeClr val="bg1"/>
                </a:solidFill>
                <a:latin typeface="BankGothic Md BT" pitchFamily="34" charset="0"/>
              </a:rPr>
              <a:t>drugs and weapons</a:t>
            </a:r>
            <a:r>
              <a:rPr lang="en-GB">
                <a:solidFill>
                  <a:schemeClr val="bg1"/>
                </a:solidFill>
                <a:latin typeface="BankGothic Md BT" pitchFamily="34" charset="0"/>
              </a:rPr>
              <a:t> (both arms and the materials - biological, chemical and nuclear – that could potentially be used as weapons of mass destruction), through </a:t>
            </a:r>
            <a:r>
              <a:rPr lang="en-GB" b="1">
                <a:solidFill>
                  <a:schemeClr val="bg1"/>
                </a:solidFill>
                <a:latin typeface="BankGothic Md BT" pitchFamily="34" charset="0"/>
              </a:rPr>
              <a:t>people</a:t>
            </a:r>
            <a:r>
              <a:rPr lang="en-GB">
                <a:solidFill>
                  <a:schemeClr val="bg1"/>
                </a:solidFill>
                <a:latin typeface="BankGothic Md BT" pitchFamily="34" charset="0"/>
              </a:rPr>
              <a:t> (such as women being sold into sex slavery and children sold into domestic slavery) to </a:t>
            </a:r>
            <a:r>
              <a:rPr lang="en-GB" b="1">
                <a:solidFill>
                  <a:schemeClr val="bg1"/>
                </a:solidFill>
                <a:latin typeface="BankGothic Md BT" pitchFamily="34" charset="0"/>
              </a:rPr>
              <a:t>body parts</a:t>
            </a:r>
            <a:r>
              <a:rPr lang="en-GB">
                <a:solidFill>
                  <a:schemeClr val="bg1"/>
                </a:solidFill>
                <a:latin typeface="BankGothic Md BT" pitchFamily="34" charset="0"/>
              </a:rPr>
              <a:t>, </a:t>
            </a:r>
            <a:r>
              <a:rPr lang="en-GB" b="1">
                <a:solidFill>
                  <a:schemeClr val="bg1"/>
                </a:solidFill>
                <a:latin typeface="BankGothic Md BT" pitchFamily="34" charset="0"/>
              </a:rPr>
              <a:t>endangered species</a:t>
            </a:r>
            <a:r>
              <a:rPr lang="en-GB">
                <a:solidFill>
                  <a:schemeClr val="bg1"/>
                </a:solidFill>
                <a:latin typeface="BankGothic Md BT" pitchFamily="34" charset="0"/>
              </a:rPr>
              <a:t> and </a:t>
            </a:r>
            <a:r>
              <a:rPr lang="en-GB" b="1">
                <a:solidFill>
                  <a:schemeClr val="bg1"/>
                </a:solidFill>
                <a:latin typeface="BankGothic Md BT" pitchFamily="34" charset="0"/>
              </a:rPr>
              <a:t>gemstones</a:t>
            </a:r>
            <a:r>
              <a:rPr lang="en-GB">
                <a:solidFill>
                  <a:schemeClr val="bg1"/>
                </a:solidFill>
                <a:latin typeface="BankGothic Md BT" pitchFamily="34" charset="0"/>
              </a:rPr>
              <a:t>…</a:t>
            </a:r>
          </a:p>
        </p:txBody>
      </p:sp>
      <p:pic>
        <p:nvPicPr>
          <p:cNvPr id="7" name="Picture 2" descr="C:\Documents and Settings\Chris\My Documents\Sociology\Publishers\Online Classroom\Channels\Deviance\PowerPoint\Crime Scene\stop-the-traffik-barcode_thumb.jpg"/>
          <p:cNvPicPr>
            <a:picLocks noChangeAspect="1" noChangeArrowheads="1"/>
          </p:cNvPicPr>
          <p:nvPr/>
        </p:nvPicPr>
        <p:blipFill>
          <a:blip r:embed="rId5"/>
          <a:srcRect/>
          <a:stretch>
            <a:fillRect/>
          </a:stretch>
        </p:blipFill>
        <p:spPr bwMode="auto">
          <a:xfrm>
            <a:off x="928662" y="1500174"/>
            <a:ext cx="4243386" cy="28289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C:\Documents and Settings\Chris\My Documents\Sociology\Publishers\Online Classroom\Channels\Deviance\PowerPoint\Crime Scene\ninja_baby.jpg"/>
          <p:cNvPicPr>
            <a:picLocks noChangeAspect="1" noChangeArrowheads="1"/>
          </p:cNvPicPr>
          <p:nvPr/>
        </p:nvPicPr>
        <p:blipFill>
          <a:blip r:embed="rId6"/>
          <a:srcRect/>
          <a:stretch>
            <a:fillRect/>
          </a:stretch>
        </p:blipFill>
        <p:spPr bwMode="auto">
          <a:xfrm>
            <a:off x="4357686" y="1785926"/>
            <a:ext cx="4064025" cy="21967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angle 11">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Rectangle 12">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375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11" name="Rounded Rectangle 10"/>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1143000" y="642938"/>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Counterfeiting</a:t>
            </a:r>
            <a:r>
              <a:rPr lang="en-GB" sz="2800">
                <a:solidFill>
                  <a:srgbClr val="FFFF00"/>
                </a:solidFill>
                <a:latin typeface="BankGothic Md BT" pitchFamily="34" charset="0"/>
              </a:rPr>
              <a:t>:</a:t>
            </a:r>
            <a:endParaRPr lang="en-GB">
              <a:solidFill>
                <a:srgbClr val="FFFF00"/>
              </a:solidFill>
              <a:latin typeface="BankGothic Md BT" pitchFamily="34" charset="0"/>
            </a:endParaRPr>
          </a:p>
        </p:txBody>
      </p:sp>
      <p:sp>
        <p:nvSpPr>
          <p:cNvPr id="10" name="TextBox 9"/>
          <p:cNvSpPr txBox="1">
            <a:spLocks noChangeArrowheads="1"/>
          </p:cNvSpPr>
          <p:nvPr/>
        </p:nvSpPr>
        <p:spPr bwMode="auto">
          <a:xfrm>
            <a:off x="606425" y="4572000"/>
            <a:ext cx="7931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Involves both money (US dollars are currently the most commonly counterfeited currency in the world and the Royal Mint has estimated there are currently (2009) around 30 million fake £1 coins in circulation in Britain) and goods (such as music CDs, DVDs, designer goods and the like).</a:t>
            </a:r>
          </a:p>
        </p:txBody>
      </p:sp>
      <p:pic>
        <p:nvPicPr>
          <p:cNvPr id="7" name="Picture 6" descr="1_400x300.jpg"/>
          <p:cNvPicPr>
            <a:picLocks noChangeAspect="1"/>
          </p:cNvPicPr>
          <p:nvPr/>
        </p:nvPicPr>
        <p:blipFill>
          <a:blip r:embed="rId5"/>
          <a:stretch>
            <a:fillRect/>
          </a:stretch>
        </p:blipFill>
        <p:spPr>
          <a:xfrm>
            <a:off x="876274" y="1607331"/>
            <a:ext cx="3571900" cy="2678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DVD2.jpg"/>
          <p:cNvPicPr>
            <a:picLocks noChangeAspect="1"/>
          </p:cNvPicPr>
          <p:nvPr/>
        </p:nvPicPr>
        <p:blipFill>
          <a:blip r:embed="rId6"/>
          <a:stretch>
            <a:fillRect/>
          </a:stretch>
        </p:blipFill>
        <p:spPr>
          <a:xfrm>
            <a:off x="4285378" y="1238930"/>
            <a:ext cx="4358588" cy="28996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angle 11">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45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11" name="Rounded Rectangle 10"/>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1143000" y="642938"/>
            <a:ext cx="4357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Money Laundering: </a:t>
            </a:r>
            <a:endParaRPr lang="en-GB" sz="2800">
              <a:solidFill>
                <a:srgbClr val="FFFF00"/>
              </a:solidFill>
              <a:latin typeface="BankGothic Md BT" pitchFamily="34" charset="0"/>
            </a:endParaRPr>
          </a:p>
        </p:txBody>
      </p:sp>
      <p:sp>
        <p:nvSpPr>
          <p:cNvPr id="10" name="TextBox 9"/>
          <p:cNvSpPr txBox="1">
            <a:spLocks noChangeArrowheads="1"/>
          </p:cNvSpPr>
          <p:nvPr/>
        </p:nvSpPr>
        <p:spPr bwMode="auto">
          <a:xfrm>
            <a:off x="606425" y="4192588"/>
            <a:ext cx="7931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the ability to “clean” money gained through illegal activities using a variety of means, such as investing illegal profits in legitimate businesses (or even setting up such businesses using “dirty” money); the profit made by the legitimate business then becomes “clean money”. laundering provides a seemingly legal source of wealth for people who would otherwise have to explain a lifestyle that had no legitimate means of support.</a:t>
            </a:r>
          </a:p>
        </p:txBody>
      </p:sp>
      <p:pic>
        <p:nvPicPr>
          <p:cNvPr id="7" name="Picture 6" descr="money-launderin.jpg"/>
          <p:cNvPicPr>
            <a:picLocks noChangeAspect="1"/>
          </p:cNvPicPr>
          <p:nvPr/>
        </p:nvPicPr>
        <p:blipFill>
          <a:blip r:embed="rId5"/>
          <a:stretch>
            <a:fillRect/>
          </a:stretch>
        </p:blipFill>
        <p:spPr>
          <a:xfrm>
            <a:off x="1571604" y="1357298"/>
            <a:ext cx="2643206" cy="2643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descr="launder.jpg"/>
          <p:cNvPicPr>
            <a:picLocks noChangeAspect="1"/>
          </p:cNvPicPr>
          <p:nvPr/>
        </p:nvPicPr>
        <p:blipFill>
          <a:blip r:embed="rId6"/>
          <a:stretch>
            <a:fillRect/>
          </a:stretch>
        </p:blipFill>
        <p:spPr>
          <a:xfrm>
            <a:off x="5434571" y="959912"/>
            <a:ext cx="2495015" cy="30405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475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11" name="Rounded Rectangle 10"/>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1143000" y="642938"/>
            <a:ext cx="6357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Intellectual Property Rights</a:t>
            </a:r>
            <a:r>
              <a:rPr lang="en-GB" sz="2800">
                <a:solidFill>
                  <a:srgbClr val="FFFF00"/>
                </a:solidFill>
                <a:latin typeface="BankGothic Md BT" pitchFamily="34" charset="0"/>
              </a:rPr>
              <a:t>:</a:t>
            </a:r>
            <a:endParaRPr lang="en-GB">
              <a:solidFill>
                <a:srgbClr val="FFFF00"/>
              </a:solidFill>
              <a:latin typeface="BankGothic Md BT" pitchFamily="34" charset="0"/>
            </a:endParaRPr>
          </a:p>
        </p:txBody>
      </p:sp>
      <p:sp>
        <p:nvSpPr>
          <p:cNvPr id="10" name="TextBox 9"/>
          <p:cNvSpPr txBox="1">
            <a:spLocks noChangeArrowheads="1"/>
          </p:cNvSpPr>
          <p:nvPr/>
        </p:nvSpPr>
        <p:spPr bwMode="auto">
          <a:xfrm>
            <a:off x="606425" y="4192588"/>
            <a:ext cx="79311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involves things like the theft of trade secrets, trademark and patent infringements, many of which are related to counterfeiting and the illegal manufacture and distribution of goods. The best-known form of this type of behaviour is probably illegal music downloads and copying, although so-called pirated DVD films are also included here.</a:t>
            </a:r>
          </a:p>
        </p:txBody>
      </p:sp>
      <p:sp>
        <p:nvSpPr>
          <p:cNvPr id="7" name="Rectangle 6">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2" name="Picture 11" descr="copyrt.jpg"/>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03588" y="1214438"/>
            <a:ext cx="29114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stretch>
            <a:fillRect/>
          </a:stretch>
        </p:blipFill>
        <p:spPr>
          <a:xfrm>
            <a:off x="1104753" y="1285768"/>
            <a:ext cx="2520000" cy="29091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3" descr="intellectual-property.jpg"/>
          <p:cNvPicPr>
            <a:picLocks noChangeAspect="1"/>
          </p:cNvPicPr>
          <p:nvPr/>
        </p:nvPicPr>
        <p:blipFill>
          <a:blip r:embed="rId7"/>
          <a:stretch>
            <a:fillRect/>
          </a:stretch>
        </p:blipFill>
        <p:spPr>
          <a:xfrm>
            <a:off x="5786446" y="1428736"/>
            <a:ext cx="2700000" cy="2700000"/>
          </a:xfrm>
          <a:prstGeom prst="rect">
            <a:avLst/>
          </a:prstGeom>
          <a:ln>
            <a:noFill/>
          </a:ln>
          <a:effectLst>
            <a:reflection blurRad="12700" stA="30000" endPos="30000" dist="5000" dir="5400000" sy="-100000" algn="bl" rotWithShape="0"/>
          </a:effectLst>
          <a:scene3d>
            <a:camera prst="perspectiveHeroicExtremeLeftFacing" fov="3000000"/>
            <a:lightRig rig="threePt" dir="t">
              <a:rot lat="0" lon="0" rev="2700000"/>
            </a:lightRig>
          </a:scene3d>
          <a:sp3d>
            <a:bevelT w="63500" h="50800"/>
          </a:sp3d>
        </p:spPr>
      </p:pic>
      <p:sp>
        <p:nvSpPr>
          <p:cNvPr id="15" name="Rectangle 14">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75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par>
                                <p:cTn id="16" presetID="53"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0" fill="hold"/>
                                        <p:tgtEl>
                                          <p:spTgt spid="12"/>
                                        </p:tgtEl>
                                        <p:attrNameLst>
                                          <p:attrName>ppt_w</p:attrName>
                                        </p:attrNameLst>
                                      </p:cBhvr>
                                      <p:tavLst>
                                        <p:tav tm="0">
                                          <p:val>
                                            <p:fltVal val="0"/>
                                          </p:val>
                                        </p:tav>
                                        <p:tav tm="100000">
                                          <p:val>
                                            <p:strVal val="#ppt_w"/>
                                          </p:val>
                                        </p:tav>
                                      </p:tavLst>
                                    </p:anim>
                                    <p:anim calcmode="lin" valueType="num">
                                      <p:cBhvr>
                                        <p:cTn id="19" dur="2000" fill="hold"/>
                                        <p:tgtEl>
                                          <p:spTgt spid="12"/>
                                        </p:tgtEl>
                                        <p:attrNameLst>
                                          <p:attrName>ppt_h</p:attrName>
                                        </p:attrNameLst>
                                      </p:cBhvr>
                                      <p:tavLst>
                                        <p:tav tm="0">
                                          <p:val>
                                            <p:fltVal val="0"/>
                                          </p:val>
                                        </p:tav>
                                        <p:tav tm="100000">
                                          <p:val>
                                            <p:strVal val="#ppt_h"/>
                                          </p:val>
                                        </p:tav>
                                      </p:tavLst>
                                    </p:anim>
                                    <p:animEffect transition="in" filter="fade">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11" name="Rounded Rectangle 10"/>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1143000" y="642938"/>
            <a:ext cx="171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Piracy</a:t>
            </a:r>
            <a:r>
              <a:rPr lang="en-GB" sz="2800">
                <a:solidFill>
                  <a:srgbClr val="FFFF00"/>
                </a:solidFill>
                <a:latin typeface="BankGothic Md BT" pitchFamily="34" charset="0"/>
              </a:rPr>
              <a:t>:</a:t>
            </a:r>
            <a:endParaRPr lang="en-GB">
              <a:solidFill>
                <a:srgbClr val="FFFF00"/>
              </a:solidFill>
              <a:latin typeface="BankGothic Md BT" pitchFamily="34" charset="0"/>
            </a:endParaRPr>
          </a:p>
        </p:txBody>
      </p:sp>
      <p:sp>
        <p:nvSpPr>
          <p:cNvPr id="10" name="TextBox 9"/>
          <p:cNvSpPr txBox="1">
            <a:spLocks noChangeArrowheads="1"/>
          </p:cNvSpPr>
          <p:nvPr/>
        </p:nvSpPr>
        <p:spPr bwMode="auto">
          <a:xfrm>
            <a:off x="606425" y="4397375"/>
            <a:ext cx="79311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Real (as opposed to copyright infringement) piracy is a form of conventional crime given a new lease of life by globalisation and computer technology. Pirates were particularly active in the 17</a:t>
            </a:r>
            <a:r>
              <a:rPr lang="en-GB" baseline="30000">
                <a:solidFill>
                  <a:schemeClr val="bg1"/>
                </a:solidFill>
                <a:latin typeface="BankGothic Md BT" pitchFamily="34" charset="0"/>
              </a:rPr>
              <a:t>th</a:t>
            </a:r>
            <a:r>
              <a:rPr lang="en-GB">
                <a:solidFill>
                  <a:schemeClr val="bg1"/>
                </a:solidFill>
                <a:latin typeface="BankGothic Md BT" pitchFamily="34" charset="0"/>
              </a:rPr>
              <a:t> century, for example; their contemporary counterparts use satellite phones and global positioning systems (GPS) as part of their standard equipment. </a:t>
            </a:r>
          </a:p>
        </p:txBody>
      </p:sp>
      <p:sp>
        <p:nvSpPr>
          <p:cNvPr id="7" name="Rectangle 6">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ectangle 11">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rate-somalia.jpg"/>
          <p:cNvPicPr>
            <a:picLocks noChangeAspect="1"/>
          </p:cNvPicPr>
          <p:nvPr/>
        </p:nvPicPr>
        <p:blipFill>
          <a:blip r:embed="rId5"/>
          <a:stretch>
            <a:fillRect/>
          </a:stretch>
        </p:blipFill>
        <p:spPr>
          <a:xfrm>
            <a:off x="785786" y="1321673"/>
            <a:ext cx="4911853" cy="29387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pirates1-736286.jpg"/>
          <p:cNvPicPr>
            <a:picLocks noChangeAspect="1"/>
          </p:cNvPicPr>
          <p:nvPr/>
        </p:nvPicPr>
        <p:blipFill>
          <a:blip r:embed="rId6"/>
          <a:stretch>
            <a:fillRect/>
          </a:stretch>
        </p:blipFill>
        <p:spPr>
          <a:xfrm>
            <a:off x="5462149" y="1041642"/>
            <a:ext cx="2753189" cy="31019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25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11" name="Rounded Rectangle 10"/>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1143000" y="642938"/>
            <a:ext cx="421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Financial Fraud: </a:t>
            </a:r>
            <a:endParaRPr lang="en-GB">
              <a:solidFill>
                <a:srgbClr val="FFFF00"/>
              </a:solidFill>
              <a:latin typeface="BankGothic Md BT" pitchFamily="34" charset="0"/>
            </a:endParaRPr>
          </a:p>
        </p:txBody>
      </p:sp>
      <p:sp>
        <p:nvSpPr>
          <p:cNvPr id="10" name="TextBox 9"/>
          <p:cNvSpPr txBox="1">
            <a:spLocks noChangeArrowheads="1"/>
          </p:cNvSpPr>
          <p:nvPr/>
        </p:nvSpPr>
        <p:spPr bwMode="auto">
          <a:xfrm>
            <a:off x="677863" y="3914775"/>
            <a:ext cx="7966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reflects a wide-range of behaviours, some of which </a:t>
            </a:r>
          </a:p>
          <a:p>
            <a:pPr algn="ctr"/>
            <a:r>
              <a:rPr lang="en-GB">
                <a:solidFill>
                  <a:schemeClr val="bg1"/>
                </a:solidFill>
                <a:latin typeface="BankGothic Md BT" pitchFamily="34" charset="0"/>
              </a:rPr>
              <a:t>involve  computers and the internet:</a:t>
            </a:r>
          </a:p>
          <a:p>
            <a:pPr algn="ctr"/>
            <a:r>
              <a:rPr lang="en-GB">
                <a:solidFill>
                  <a:schemeClr val="bg1"/>
                </a:solidFill>
                <a:latin typeface="BankGothic Md BT" pitchFamily="34" charset="0"/>
              </a:rPr>
              <a:t> </a:t>
            </a:r>
            <a:r>
              <a:rPr lang="en-GB">
                <a:solidFill>
                  <a:srgbClr val="FFFF00"/>
                </a:solidFill>
                <a:latin typeface="BankGothic Md BT" pitchFamily="34" charset="0"/>
              </a:rPr>
              <a:t>Advance fee frauds</a:t>
            </a:r>
            <a:r>
              <a:rPr lang="en-GB">
                <a:solidFill>
                  <a:schemeClr val="bg1"/>
                </a:solidFill>
                <a:latin typeface="BankGothic Md BT" pitchFamily="34" charset="0"/>
              </a:rPr>
              <a:t>: a criminal poses as someone with access to (nonexistent) hidden government or private funds they will share with the victim “for a fee”.</a:t>
            </a:r>
          </a:p>
          <a:p>
            <a:pPr algn="ctr"/>
            <a:r>
              <a:rPr lang="en-GB">
                <a:solidFill>
                  <a:schemeClr val="bg1"/>
                </a:solidFill>
                <a:latin typeface="BankGothic Md BT" pitchFamily="34" charset="0"/>
              </a:rPr>
              <a:t> </a:t>
            </a:r>
            <a:r>
              <a:rPr lang="en-GB">
                <a:solidFill>
                  <a:srgbClr val="FFFF00"/>
                </a:solidFill>
                <a:latin typeface="BankGothic Md BT" pitchFamily="34" charset="0"/>
              </a:rPr>
              <a:t>Phishing</a:t>
            </a:r>
            <a:r>
              <a:rPr lang="en-GB">
                <a:solidFill>
                  <a:schemeClr val="bg1"/>
                </a:solidFill>
                <a:latin typeface="BankGothic Md BT" pitchFamily="34" charset="0"/>
              </a:rPr>
              <a:t>: Criminals gain access to individual bank accounts by posing as representatives of said bank.</a:t>
            </a:r>
          </a:p>
          <a:p>
            <a:pPr algn="ctr"/>
            <a:r>
              <a:rPr lang="en-GB">
                <a:solidFill>
                  <a:schemeClr val="bg1"/>
                </a:solidFill>
                <a:latin typeface="BankGothic Md BT" pitchFamily="34" charset="0"/>
              </a:rPr>
              <a:t> Other forms involve stolen credit cards, identity theft and the like.</a:t>
            </a:r>
          </a:p>
        </p:txBody>
      </p:sp>
      <p:sp>
        <p:nvSpPr>
          <p:cNvPr id="7" name="Rectangle 6">
            <a:hlinkHover r:id="" action="ppaction://hlinkshowjump?jump=nextslide"/>
          </p:cNvPr>
          <p:cNvSpPr/>
          <p:nvPr/>
        </p:nvSpPr>
        <p:spPr>
          <a:xfrm>
            <a:off x="8715375" y="71438"/>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ectangle 11">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idtheft.bmp"/>
          <p:cNvPicPr>
            <a:picLocks noChangeAspect="1"/>
          </p:cNvPicPr>
          <p:nvPr/>
        </p:nvPicPr>
        <p:blipFill>
          <a:blip r:embed="rId5"/>
          <a:stretch>
            <a:fillRect/>
          </a:stretch>
        </p:blipFill>
        <p:spPr>
          <a:xfrm>
            <a:off x="4357686" y="928482"/>
            <a:ext cx="4162869" cy="28577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descr="madoff.jpg"/>
          <p:cNvPicPr>
            <a:picLocks noChangeAspect="1"/>
          </p:cNvPicPr>
          <p:nvPr/>
        </p:nvPicPr>
        <p:blipFill>
          <a:blip r:embed="rId6"/>
          <a:stretch>
            <a:fillRect/>
          </a:stretch>
        </p:blipFill>
        <p:spPr>
          <a:xfrm>
            <a:off x="857224" y="1428736"/>
            <a:ext cx="3765377" cy="23574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45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7"/>
          <p:cNvSpPr txBox="1">
            <a:spLocks noChangeArrowheads="1"/>
          </p:cNvSpPr>
          <p:nvPr/>
        </p:nvSpPr>
        <p:spPr bwMode="auto">
          <a:xfrm>
            <a:off x="2214563" y="6581775"/>
            <a:ext cx="585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sz="1200">
              <a:solidFill>
                <a:schemeClr val="bg1"/>
              </a:solidFill>
              <a:latin typeface="BankGothic Md BT" pitchFamily="34" charset="0"/>
            </a:endParaRPr>
          </a:p>
        </p:txBody>
      </p:sp>
      <p:sp>
        <p:nvSpPr>
          <p:cNvPr id="11" name="Rounded Rectangle 10"/>
          <p:cNvSpPr/>
          <p:nvPr/>
        </p:nvSpPr>
        <p:spPr>
          <a:xfrm>
            <a:off x="571500" y="571500"/>
            <a:ext cx="8143875" cy="5929313"/>
          </a:xfrm>
          <a:prstGeom prst="roundRect">
            <a:avLst/>
          </a:prstGeom>
          <a:solidFill>
            <a:schemeClr val="accent1">
              <a:alpha val="6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1143000" y="642938"/>
            <a:ext cx="528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800" b="1">
                <a:solidFill>
                  <a:srgbClr val="FFFF00"/>
                </a:solidFill>
                <a:latin typeface="BankGothic Md BT" pitchFamily="34" charset="0"/>
              </a:rPr>
              <a:t>Bribery and</a:t>
            </a:r>
            <a:r>
              <a:rPr lang="en-GB" sz="2800">
                <a:solidFill>
                  <a:srgbClr val="FFFF00"/>
                </a:solidFill>
                <a:latin typeface="BankGothic Md BT" pitchFamily="34" charset="0"/>
              </a:rPr>
              <a:t> </a:t>
            </a:r>
            <a:r>
              <a:rPr lang="en-GB" sz="2800" b="1">
                <a:solidFill>
                  <a:srgbClr val="FFFF00"/>
                </a:solidFill>
                <a:latin typeface="BankGothic Md BT" pitchFamily="34" charset="0"/>
              </a:rPr>
              <a:t>Corruption</a:t>
            </a:r>
            <a:r>
              <a:rPr lang="en-GB" sz="2800">
                <a:solidFill>
                  <a:srgbClr val="FFFF00"/>
                </a:solidFill>
                <a:latin typeface="BankGothic Md BT" pitchFamily="34" charset="0"/>
              </a:rPr>
              <a:t>: </a:t>
            </a:r>
            <a:endParaRPr lang="en-GB">
              <a:solidFill>
                <a:srgbClr val="FFFF00"/>
              </a:solidFill>
              <a:latin typeface="BankGothic Md BT" pitchFamily="34" charset="0"/>
            </a:endParaRPr>
          </a:p>
        </p:txBody>
      </p:sp>
      <p:sp>
        <p:nvSpPr>
          <p:cNvPr id="10" name="TextBox 9"/>
          <p:cNvSpPr txBox="1">
            <a:spLocks noChangeArrowheads="1"/>
          </p:cNvSpPr>
          <p:nvPr/>
        </p:nvSpPr>
        <p:spPr bwMode="auto">
          <a:xfrm>
            <a:off x="606425" y="4746625"/>
            <a:ext cx="7931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solidFill>
                  <a:schemeClr val="bg1"/>
                </a:solidFill>
                <a:latin typeface="BankGothic Md BT" pitchFamily="34" charset="0"/>
              </a:rPr>
              <a:t>huge contracts for buildings, oil pipelines, defence and the like are frequently put out to competition around the world – a situation that provides opportunities for bribery and corrupt business practices on a Massive scale. The situation is frequently confused by attempts to redefine “bribery” as “commission” for services rendered. </a:t>
            </a:r>
          </a:p>
        </p:txBody>
      </p:sp>
      <p:sp>
        <p:nvSpPr>
          <p:cNvPr id="7" name="Rectangle 6">
            <a:hlinkHover r:id="" action="ppaction://hlinkshowjump?jump=nextslide"/>
          </p:cNvPr>
          <p:cNvSpPr/>
          <p:nvPr/>
        </p:nvSpPr>
        <p:spPr>
          <a:xfrm>
            <a:off x="8715375" y="0"/>
            <a:ext cx="4286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ectangle 11">
            <a:hlinkHover r:id="" action="ppaction://hlinkshowjump?jump=previousslide"/>
          </p:cNvPr>
          <p:cNvSpPr/>
          <p:nvPr/>
        </p:nvSpPr>
        <p:spPr>
          <a:xfrm>
            <a:off x="0" y="0"/>
            <a:ext cx="571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3" name="Picture 12" descr="thatchers_wideweb__430x311.jpg"/>
          <p:cNvPicPr>
            <a:picLocks noChangeAspect="1"/>
          </p:cNvPicPr>
          <p:nvPr/>
        </p:nvPicPr>
        <p:blipFill>
          <a:blip r:embed="rId5"/>
          <a:stretch>
            <a:fillRect/>
          </a:stretch>
        </p:blipFill>
        <p:spPr>
          <a:xfrm>
            <a:off x="4325298" y="1357298"/>
            <a:ext cx="4247230" cy="307183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4" name="Picture 13" descr="bribery.gif"/>
          <p:cNvPicPr>
            <a:picLocks noChangeAspect="1"/>
          </p:cNvPicPr>
          <p:nvPr/>
        </p:nvPicPr>
        <p:blipFill>
          <a:blip r:embed="rId6"/>
          <a:stretch>
            <a:fillRect/>
          </a:stretch>
        </p:blipFill>
        <p:spPr>
          <a:xfrm>
            <a:off x="1071538" y="1771660"/>
            <a:ext cx="3988592" cy="28717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500"/>
                                        <p:tgtEl>
                                          <p:spTgt spid="9"/>
                                        </p:tgtEl>
                                        <p:attrNameLst>
                                          <p:attrName>style.color</p:attrName>
                                        </p:attrNameLst>
                                      </p:cBhvr>
                                      <p:tavLst>
                                        <p:tav tm="0">
                                          <p:val>
                                            <p:clrVal>
                                              <a:schemeClr val="bg1"/>
                                            </p:clrVal>
                                          </p:val>
                                        </p:tav>
                                        <p:tav tm="50000">
                                          <p:val>
                                            <p:clrVal>
                                              <a:schemeClr val="bg1"/>
                                            </p:clrVal>
                                          </p:val>
                                        </p:tav>
                                      </p:tavLst>
                                    </p:anim>
                                    <p:anim calcmode="discrete" valueType="clr">
                                      <p:cBhvr>
                                        <p:cTn id="8" dur="500"/>
                                        <p:tgtEl>
                                          <p:spTgt spid="9"/>
                                        </p:tgtEl>
                                        <p:attrNameLst>
                                          <p:attrName>fillcolor</p:attrName>
                                        </p:attrNameLst>
                                      </p:cBhvr>
                                      <p:tavLst>
                                        <p:tav tm="0">
                                          <p:val>
                                            <p:clrVal>
                                              <a:schemeClr val="accent2"/>
                                            </p:clrVal>
                                          </p:val>
                                        </p:tav>
                                        <p:tav tm="50000">
                                          <p:val>
                                            <p:clrVal>
                                              <a:schemeClr val="hlink"/>
                                            </p:clrVal>
                                          </p:val>
                                        </p:tav>
                                      </p:tavLst>
                                    </p:anim>
                                    <p:set>
                                      <p:cBhvr>
                                        <p:cTn id="9" dur="500"/>
                                        <p:tgtEl>
                                          <p:spTgt spid="9"/>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generalclick05.wav"/>
                                        </p:tgtEl>
                                      </p:cMediaNode>
                                    </p:audio>
                                  </p:subTnLst>
                                </p:cTn>
                              </p:par>
                            </p:childTnLst>
                          </p:cTn>
                        </p:par>
                        <p:par>
                          <p:cTn id="10" fill="hold" nodeType="afterGroup">
                            <p:stCondLst>
                              <p:cond delay="6000"/>
                            </p:stCondLst>
                            <p:childTnLst>
                              <p:par>
                                <p:cTn id="11" presetID="27" presetClass="entr" presetSubtype="0" fill="hold" grpId="0" nodeType="afterEffect">
                                  <p:stCondLst>
                                    <p:cond delay="1500"/>
                                  </p:stCondLst>
                                  <p:iterate type="wd">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300"/>
                                        <p:tgtEl>
                                          <p:spTgt spid="10"/>
                                        </p:tgtEl>
                                        <p:attrNameLst>
                                          <p:attrName>style.color</p:attrName>
                                        </p:attrNameLst>
                                      </p:cBhvr>
                                      <p:tavLst>
                                        <p:tav tm="0">
                                          <p:val>
                                            <p:clrVal>
                                              <a:schemeClr val="bg1"/>
                                            </p:clrVal>
                                          </p:val>
                                        </p:tav>
                                        <p:tav tm="50000">
                                          <p:val>
                                            <p:clrVal>
                                              <a:schemeClr val="bg1"/>
                                            </p:clrVal>
                                          </p:val>
                                        </p:tav>
                                      </p:tavLst>
                                    </p:anim>
                                    <p:anim calcmode="discrete" valueType="clr">
                                      <p:cBhvr>
                                        <p:cTn id="14" dur="300"/>
                                        <p:tgtEl>
                                          <p:spTgt spid="10"/>
                                        </p:tgtEl>
                                        <p:attrNameLst>
                                          <p:attrName>fillcolor</p:attrName>
                                        </p:attrNameLst>
                                      </p:cBhvr>
                                      <p:tavLst>
                                        <p:tav tm="0">
                                          <p:val>
                                            <p:clrVal>
                                              <a:schemeClr val="accent2"/>
                                            </p:clrVal>
                                          </p:val>
                                        </p:tav>
                                        <p:tav tm="50000">
                                          <p:val>
                                            <p:clrVal>
                                              <a:schemeClr val="hlink"/>
                                            </p:clrVal>
                                          </p:val>
                                        </p:tav>
                                      </p:tavLst>
                                    </p:anim>
                                    <p:set>
                                      <p:cBhvr>
                                        <p:cTn id="15" dur="300"/>
                                        <p:tgtEl>
                                          <p:spTgt spid="10"/>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08/05/2009 20:49:59&quot;&gt;&lt;Slide id=&quot;256&quot; dur=&quot;3.359375&quot;/&gt;&lt;/Timings&gt;&lt;/WMTools&gt;"/>
  <p:tag name="ISPRING_ULTRA_SCORM_SLIDE_COUNT" val="1"/>
  <p:tag name="ISPRING_ULTRA_SCORM_DURATION" val="3600"/>
  <p:tag name="GENSWF_OUTPUT_FILE_NAME" val="CS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smtClean="0">
            <a:solidFill>
              <a:schemeClr val="bg1"/>
            </a:solidFill>
            <a:latin typeface="BankGothic Md B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711</Words>
  <Application>Microsoft Office PowerPoint</Application>
  <PresentationFormat>On-screen Show (4:3)</PresentationFormat>
  <Paragraphs>53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BankGothic Md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and Deviance Channel</dc:title>
  <dc:subject>Transnational Crime 1</dc:subject>
  <dc:creator>Chris.Livesey</dc:creator>
  <cp:lastModifiedBy>Chris.Livesey</cp:lastModifiedBy>
  <cp:revision>123</cp:revision>
  <dcterms:created xsi:type="dcterms:W3CDTF">2009-05-08T19:49:29Z</dcterms:created>
  <dcterms:modified xsi:type="dcterms:W3CDTF">2010-09-04T21:51:22Z</dcterms:modified>
</cp:coreProperties>
</file>