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61" r:id="rId3"/>
    <p:sldId id="260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73179" autoAdjust="0"/>
  </p:normalViewPr>
  <p:slideViewPr>
    <p:cSldViewPr>
      <p:cViewPr>
        <p:scale>
          <a:sx n="80" d="100"/>
          <a:sy n="80" d="100"/>
        </p:scale>
        <p:origin x="-312" y="42"/>
      </p:cViewPr>
      <p:guideLst>
        <p:guide orient="horz" pos="2160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73280F-194F-44B7-91A3-87D0144D2BCC}" type="datetimeFigureOut">
              <a:rPr lang="en-US"/>
              <a:pPr>
                <a:defRPr/>
              </a:pPr>
              <a:t>9/4/2010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F8CEFE-7062-4819-8F5B-1525EFC0E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55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1108CF-A7AD-4EA2-914C-16C02E2D711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C6F040-F170-4287-AABA-99A3617AFD1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273D49-8675-49D0-BE92-993C081861A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59105A-AB69-417D-B71E-CDE835EF359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C09E78-6860-440D-8162-016D3032768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A15BB-4EE0-4E62-8DBB-423AB73205C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731C84-17A7-4616-B235-A4DF08E6547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21127C-A19F-4199-8396-E52C2268FE8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A728-258E-4FFC-BA6C-0186753A3E04}" type="datetimeFigureOut">
              <a:rPr lang="en-US"/>
              <a:pPr>
                <a:defRPr/>
              </a:pPr>
              <a:t>9/4/2010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112E-6066-4085-978C-C0DD46B4D1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27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81D7-A1EC-4746-94EB-D31801DF9903}" type="datetimeFigureOut">
              <a:rPr lang="en-US"/>
              <a:pPr>
                <a:defRPr/>
              </a:pPr>
              <a:t>9/4/2010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1A78-223B-4282-A60F-1044922FF0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6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DD57-7A89-47CC-B30C-0E235F1DCEAF}" type="datetimeFigureOut">
              <a:rPr lang="en-US"/>
              <a:pPr>
                <a:defRPr/>
              </a:pPr>
              <a:t>9/4/2010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58E5-73E1-4FDF-AD6E-949C069F70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5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C814B-603B-4F33-B0B1-C3D4B82D6D49}" type="datetimeFigureOut">
              <a:rPr lang="en-US"/>
              <a:pPr>
                <a:defRPr/>
              </a:pPr>
              <a:t>9/4/2010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A29A-A9AF-4A36-B5D6-8F9F5DC1D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1C6A-E90D-4619-BE22-CA903B2F3F97}" type="datetimeFigureOut">
              <a:rPr lang="en-US"/>
              <a:pPr>
                <a:defRPr/>
              </a:pPr>
              <a:t>9/4/2010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23940-5A49-4B98-8491-E00F6C4E2E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3376-853A-496D-A403-77FDEF6D80F0}" type="datetimeFigureOut">
              <a:rPr lang="en-US"/>
              <a:pPr>
                <a:defRPr/>
              </a:pPr>
              <a:t>9/4/2010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DDF65-7718-40EA-8BD0-4599FFE98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5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EBB1-1A38-4CD3-BE95-01F6C501DF9F}" type="datetimeFigureOut">
              <a:rPr lang="en-US"/>
              <a:pPr>
                <a:defRPr/>
              </a:pPr>
              <a:t>9/4/2010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B65B-5758-4BD2-B0F2-6F2867E2F1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19CD8-DEBA-45BF-B24D-9CD4DF44D9F2}" type="datetimeFigureOut">
              <a:rPr lang="en-US"/>
              <a:pPr>
                <a:defRPr/>
              </a:pPr>
              <a:t>9/4/2010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FF50-605E-4BBB-BD65-1D54B2A2E4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955C-E85A-48F2-8EEE-09426ACC0380}" type="datetimeFigureOut">
              <a:rPr lang="en-US"/>
              <a:pPr>
                <a:defRPr/>
              </a:pPr>
              <a:t>9/4/2010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F1E7-B593-4AE6-BC61-B0A1EA58F8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7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3C55-1A7F-4464-98A8-A3E060039511}" type="datetimeFigureOut">
              <a:rPr lang="en-US"/>
              <a:pPr>
                <a:defRPr/>
              </a:pPr>
              <a:t>9/4/2010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90B7-8EE9-4E42-B4A1-78FA866FCF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1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148A-AEF7-45E7-B085-6375CE1EC47E}" type="datetimeFigureOut">
              <a:rPr lang="en-US"/>
              <a:pPr>
                <a:defRPr/>
              </a:pPr>
              <a:t>9/4/2010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6226-6D40-47F5-8165-C4913A456C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7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859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D48ED8-230F-4504-9352-70C740A8F6E2}" type="datetimeFigureOut">
              <a:rPr lang="en-US"/>
              <a:pPr>
                <a:defRPr/>
              </a:pPr>
              <a:t>9/4/2010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52AC5B-327B-4FFF-802A-7D349A6DBA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4" descr="C:\Web\MultiMedia Tools\PowerPoint\Backgrounds\phoca_thumb_l_Transformers.jpg"/>
          <p:cNvPicPr>
            <a:picLocks noChangeAspect="1" noChangeArrowheads="1"/>
          </p:cNvPicPr>
          <p:nvPr userDrawn="1"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6.wav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71500" y="571500"/>
            <a:ext cx="8143875" cy="5929313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>
            <a:hlinkHover r:id="" action="ppaction://hlinkshowjump?jump=nextslide"/>
          </p:cNvPr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852" y="5072074"/>
            <a:ext cx="728667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nkGothic Md BT" pitchFamily="34" charset="0"/>
              </a:rPr>
              <a:t>Contemporary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nkGothic Md BT" pitchFamily="34" charset="0"/>
              </a:rPr>
              <a:t>Issues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70013" y="5214938"/>
            <a:ext cx="4749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FFFF00"/>
                </a:solidFill>
                <a:latin typeface="BankGothic Md BT" pitchFamily="34" charset="0"/>
              </a:rPr>
              <a:t>Globalisation and</a:t>
            </a:r>
          </a:p>
          <a:p>
            <a:r>
              <a:rPr lang="en-GB" sz="2800">
                <a:solidFill>
                  <a:srgbClr val="FFFF00"/>
                </a:solidFill>
                <a:latin typeface="BankGothic Md BT" pitchFamily="34" charset="0"/>
              </a:rPr>
              <a:t>Transnational Crime</a:t>
            </a:r>
          </a:p>
        </p:txBody>
      </p:sp>
      <p:sp>
        <p:nvSpPr>
          <p:cNvPr id="8" name="TextBox 7"/>
          <p:cNvSpPr txBox="1"/>
          <p:nvPr/>
        </p:nvSpPr>
        <p:spPr bwMode="ltGray">
          <a:xfrm>
            <a:off x="1285852" y="4931174"/>
            <a:ext cx="737597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nkGothic Md BT" pitchFamily="34" charset="0"/>
              </a:rPr>
              <a:t>The Crime and Deviance Channel</a:t>
            </a:r>
          </a:p>
        </p:txBody>
      </p:sp>
      <p:pic>
        <p:nvPicPr>
          <p:cNvPr id="10" name="Picture 9" descr="cyber123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1142984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 descr="cyber234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1989000"/>
            <a:ext cx="4032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429092" y="1041614"/>
            <a:ext cx="3857684" cy="1815882"/>
          </a:xfrm>
          <a:prstGeom prst="rect">
            <a:avLst/>
          </a:prstGeom>
          <a:solidFill>
            <a:srgbClr val="0000FF">
              <a:alpha val="42000"/>
            </a:srgb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Each slide can be advanced using a mouse click. Alternatively, moving the cursor to the: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Right Hand </a:t>
            </a: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edge of the screen moves the presentation forward to the </a:t>
            </a:r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next slide</a:t>
            </a: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Left Hand </a:t>
            </a: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edge of the screen moves the presentation back to the </a:t>
            </a:r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previous slide</a:t>
            </a: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76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966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166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71500" y="571500"/>
            <a:ext cx="8143875" cy="5929313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5792788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 b="1">
                <a:solidFill>
                  <a:srgbClr val="FFFF00"/>
                </a:solidFill>
                <a:latin typeface="BankGothic Md BT" pitchFamily="34" charset="0"/>
              </a:rPr>
              <a:t>2. New </a:t>
            </a:r>
            <a:r>
              <a:rPr lang="en-GB" sz="2000">
                <a:solidFill>
                  <a:srgbClr val="FFFF00"/>
                </a:solidFill>
                <a:latin typeface="BankGothic Md BT" pitchFamily="34" charset="0"/>
              </a:rPr>
              <a:t>forms of crime</a:t>
            </a:r>
          </a:p>
          <a:p>
            <a:pPr algn="ctr"/>
            <a:r>
              <a:rPr lang="en-GB" sz="2000">
                <a:solidFill>
                  <a:srgbClr val="FFFF00"/>
                </a:solidFill>
                <a:latin typeface="BankGothic Md BT" pitchFamily="34" charset="0"/>
              </a:rPr>
              <a:t>facilitated by globalisation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8688" y="642938"/>
            <a:ext cx="364331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>
                <a:solidFill>
                  <a:srgbClr val="FFFF00"/>
                </a:solidFill>
                <a:latin typeface="BankGothic Md BT" pitchFamily="34" charset="0"/>
              </a:rPr>
              <a:t>globalisation</a:t>
            </a:r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 introduces a range of social changes that have created opportunities for both legal and illegal global activities – some of </a:t>
            </a:r>
            <a:r>
              <a:rPr lang="en-GB" dirty="0" smtClean="0">
                <a:solidFill>
                  <a:schemeClr val="bg1"/>
                </a:solidFill>
                <a:latin typeface="BankGothic Md BT" pitchFamily="34" charset="0"/>
              </a:rPr>
              <a:t> which </a:t>
            </a:r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are new and </a:t>
            </a:r>
            <a:endParaRPr lang="en-GB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BankGothic Md BT" pitchFamily="34" charset="0"/>
              </a:rPr>
              <a:t>exist </a:t>
            </a:r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only because of the development of worldwide computer technologies and networks, others of which have been given a new lease of life by their internationalisation. </a:t>
            </a:r>
          </a:p>
        </p:txBody>
      </p:sp>
      <p:sp>
        <p:nvSpPr>
          <p:cNvPr id="7" name="Rectangle 6">
            <a:hlinkHover r:id="" action="ppaction://hlinkshowjump?jump=nextslide"/>
          </p:cNvPr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>
            <a:hlinkHover r:id="" action="ppaction://hlinkshowjump?jump=previousslide"/>
          </p:cNvPr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9" descr="blade_runci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188" y="1071546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21599991" lon="0" rev="6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computer_network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357562"/>
            <a:ext cx="3507129" cy="23574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7"/>
          <p:cNvSpPr txBox="1">
            <a:spLocks noChangeArrowheads="1"/>
          </p:cNvSpPr>
          <p:nvPr/>
        </p:nvSpPr>
        <p:spPr bwMode="auto">
          <a:xfrm>
            <a:off x="2214563" y="6581775"/>
            <a:ext cx="585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sz="120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1500" y="571500"/>
            <a:ext cx="8143875" cy="5929313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642938"/>
            <a:ext cx="2643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>
                <a:solidFill>
                  <a:srgbClr val="FFFF00"/>
                </a:solidFill>
                <a:latin typeface="BankGothic Md BT" pitchFamily="34" charset="0"/>
              </a:rPr>
              <a:t>Cybercrime</a:t>
            </a:r>
            <a:r>
              <a:rPr lang="en-GB" b="1">
                <a:solidFill>
                  <a:srgbClr val="FFFF00"/>
                </a:solidFill>
                <a:latin typeface="BankGothic Md BT" pitchFamily="34" charset="0"/>
              </a:rPr>
              <a:t>:</a:t>
            </a:r>
            <a:endParaRPr lang="en-GB">
              <a:solidFill>
                <a:srgbClr val="FFFF00"/>
              </a:solidFill>
              <a:latin typeface="BankGothic Md BT" pitchFamily="34" charset="0"/>
            </a:endParaRPr>
          </a:p>
        </p:txBody>
      </p:sp>
      <p:sp>
        <p:nvSpPr>
          <p:cNvPr id="12" name="Rectangle 11">
            <a:hlinkHover r:id="" action="ppaction://hlinkshowjump?jump=nextslide"/>
          </p:cNvPr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>
            <a:hlinkHover r:id="" action="ppaction://hlinkshowjump?jump=previousslide"/>
          </p:cNvPr>
          <p:cNvSpPr/>
          <p:nvPr/>
        </p:nvSpPr>
        <p:spPr>
          <a:xfrm>
            <a:off x="0" y="285750"/>
            <a:ext cx="5715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5813" y="2559050"/>
            <a:ext cx="1963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>
                <a:solidFill>
                  <a:srgbClr val="FFFF00"/>
                </a:solidFill>
                <a:latin typeface="BankGothic Md BT" pitchFamily="34" charset="0"/>
              </a:rPr>
              <a:t>Surin</a:t>
            </a:r>
            <a:r>
              <a:rPr lang="en-GB">
                <a:solidFill>
                  <a:srgbClr val="FFFF00"/>
                </a:solidFill>
                <a:latin typeface="BankGothic Md BT" pitchFamily="34" charset="0"/>
              </a:rPr>
              <a:t> (2003):</a:t>
            </a:r>
          </a:p>
        </p:txBody>
      </p:sp>
      <p:pic>
        <p:nvPicPr>
          <p:cNvPr id="1026" name="Picture 2" descr="C:\Documents and Settings\Chris\My Documents\Sociology\Publishers\Online Classroom\Channels\Deviance\PowerPoint\Crime Scene\Transnational\cyber12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357430"/>
            <a:ext cx="4000509" cy="3000381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tile tx="0" ty="0" sx="100000" sy="100000" flip="none" algn="tl"/>
          </a:blip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3438" y="4929188"/>
            <a:ext cx="342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600">
                <a:solidFill>
                  <a:schemeClr val="bg1"/>
                </a:solidFill>
                <a:latin typeface="BankGothic Md BT" pitchFamily="34" charset="0"/>
              </a:rPr>
              <a:t>Any crime committed using a computer...The computer may be the agent, the facilitator or the target of the crime.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85813" y="4643438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b="1">
                <a:solidFill>
                  <a:srgbClr val="FFFF00"/>
                </a:solidFill>
                <a:latin typeface="BankGothic Md BT" pitchFamily="34" charset="0"/>
              </a:rPr>
              <a:t>Symantec Corp</a:t>
            </a:r>
            <a:r>
              <a:rPr lang="en-GB">
                <a:solidFill>
                  <a:srgbClr val="FFFF00"/>
                </a:solidFill>
                <a:latin typeface="BankGothic Md BT" pitchFamily="34" charset="0"/>
              </a:rPr>
              <a:t>. (2006):</a:t>
            </a:r>
            <a:endParaRPr lang="en-GB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6925" y="2571750"/>
            <a:ext cx="3190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600">
                <a:solidFill>
                  <a:schemeClr val="bg1"/>
                </a:solidFill>
                <a:latin typeface="BankGothic Md BT" pitchFamily="34" charset="0"/>
              </a:rPr>
              <a:t>                       Crime committed over the Internet / any crime that is committed by means of special knowledge or expert use of computer technology.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90625" y="762000"/>
            <a:ext cx="75009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                           </a:t>
            </a:r>
            <a:r>
              <a:rPr lang="en-GB" dirty="0" smtClean="0">
                <a:solidFill>
                  <a:schemeClr val="bg1"/>
                </a:solidFill>
                <a:latin typeface="BankGothic Md BT" pitchFamily="34" charset="0"/>
              </a:rPr>
              <a:t>      generic </a:t>
            </a:r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term describing a range of criminal activities explicitly facilitated or generated through the development </a:t>
            </a:r>
            <a:r>
              <a:rPr lang="en-GB" dirty="0" smtClean="0">
                <a:solidFill>
                  <a:schemeClr val="bg1"/>
                </a:solidFill>
                <a:latin typeface="BankGothic Md BT" pitchFamily="34" charset="0"/>
              </a:rPr>
              <a:t>  and </a:t>
            </a:r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application of computer technology.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4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2214563" y="6581775"/>
            <a:ext cx="585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sz="120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1500" y="463550"/>
            <a:ext cx="8143875" cy="5930900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642938"/>
            <a:ext cx="3643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>
                <a:solidFill>
                  <a:srgbClr val="FFFF00"/>
                </a:solidFill>
                <a:latin typeface="BankGothic Md BT" pitchFamily="34" charset="0"/>
              </a:rPr>
              <a:t>Computer crime</a:t>
            </a:r>
            <a:r>
              <a:rPr lang="en-GB" sz="2800">
                <a:solidFill>
                  <a:srgbClr val="FFFF00"/>
                </a:solidFill>
                <a:latin typeface="BankGothic Md BT" pitchFamily="34" charset="0"/>
              </a:rPr>
              <a:t>:</a:t>
            </a:r>
            <a:endParaRPr lang="en-GB">
              <a:solidFill>
                <a:srgbClr val="FFFF00"/>
              </a:solidFill>
              <a:latin typeface="BankGothic Md B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11675" y="731838"/>
            <a:ext cx="4143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Crimes that </a:t>
            </a:r>
            <a:r>
              <a:rPr lang="en-GB" i="1">
                <a:solidFill>
                  <a:srgbClr val="FFFF00"/>
                </a:solidFill>
                <a:latin typeface="BankGothic Md BT" pitchFamily="34" charset="0"/>
              </a:rPr>
              <a:t>use</a:t>
            </a:r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 computer technology as the </a:t>
            </a:r>
            <a:r>
              <a:rPr lang="en-GB" i="1">
                <a:solidFill>
                  <a:schemeClr val="bg1"/>
                </a:solidFill>
                <a:latin typeface="BankGothic Md BT" pitchFamily="34" charset="0"/>
              </a:rPr>
              <a:t>primary</a:t>
            </a:r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 method of commission.</a:t>
            </a:r>
          </a:p>
        </p:txBody>
      </p:sp>
      <p:sp>
        <p:nvSpPr>
          <p:cNvPr id="12" name="Rectangle 11">
            <a:hlinkHover r:id="" action="ppaction://hlinkshowjump?jump=nextslide"/>
          </p:cNvPr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>
            <a:hlinkHover r:id="" action="ppaction://hlinkshowjump?jump=previousslide"/>
          </p:cNvPr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625" y="2371725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0000"/>
                </a:solidFill>
                <a:latin typeface="Verdana" pitchFamily="34" charset="0"/>
              </a:rPr>
              <a:t>▪</a:t>
            </a:r>
            <a:r>
              <a:rPr lang="en-GB" sz="240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2400">
                <a:solidFill>
                  <a:schemeClr val="bg1"/>
                </a:solidFill>
                <a:latin typeface="BankGothic Md BT" pitchFamily="34" charset="0"/>
              </a:rPr>
              <a:t>Phishing frauds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00625" y="2755900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0000"/>
                </a:solidFill>
                <a:latin typeface="Verdana" pitchFamily="34" charset="0"/>
              </a:rPr>
              <a:t>▪</a:t>
            </a:r>
            <a:r>
              <a:rPr lang="en-GB" sz="240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400">
                <a:solidFill>
                  <a:srgbClr val="FFFF00"/>
                </a:solidFill>
                <a:latin typeface="BankGothic Md BT" pitchFamily="34" charset="0"/>
              </a:rPr>
              <a:t>Identity theft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0625" y="3141663"/>
            <a:ext cx="292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0000"/>
                </a:solidFill>
                <a:latin typeface="Verdana" pitchFamily="34" charset="0"/>
              </a:rPr>
              <a:t>▪</a:t>
            </a:r>
            <a:r>
              <a:rPr lang="en-GB" sz="240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2400">
                <a:solidFill>
                  <a:schemeClr val="bg1"/>
                </a:solidFill>
                <a:latin typeface="BankGothic Md BT" pitchFamily="34" charset="0"/>
              </a:rPr>
              <a:t>Theft of Data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00625" y="3527425"/>
            <a:ext cx="3714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0000"/>
                </a:solidFill>
                <a:latin typeface="Verdana" pitchFamily="34" charset="0"/>
              </a:rPr>
              <a:t>▪</a:t>
            </a:r>
            <a:r>
              <a:rPr lang="en-GB" sz="240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400">
                <a:solidFill>
                  <a:srgbClr val="FFFF00"/>
                </a:solidFill>
                <a:latin typeface="BankGothic Md BT" pitchFamily="34" charset="0"/>
              </a:rPr>
              <a:t>electronic money laundering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14438" y="5178425"/>
            <a:ext cx="74295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Although crimes themselves may be conventional (variations on different types of fraud, deception, theft…) the </a:t>
            </a:r>
            <a:r>
              <a:rPr lang="en-GB" i="1">
                <a:solidFill>
                  <a:srgbClr val="FFFF00"/>
                </a:solidFill>
                <a:latin typeface="BankGothic Md BT" pitchFamily="34" charset="0"/>
              </a:rPr>
              <a:t>means</a:t>
            </a:r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 by which they are carried-out has features that are unique to contemporary societies.</a:t>
            </a:r>
          </a:p>
        </p:txBody>
      </p:sp>
      <p:pic>
        <p:nvPicPr>
          <p:cNvPr id="19" name="Picture 18" descr="hm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1357298"/>
            <a:ext cx="3429024" cy="3642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55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>
            <a:spLocks noChangeArrowheads="1"/>
          </p:cNvSpPr>
          <p:nvPr/>
        </p:nvSpPr>
        <p:spPr bwMode="auto">
          <a:xfrm>
            <a:off x="2214563" y="6581775"/>
            <a:ext cx="585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sz="120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1500" y="571500"/>
            <a:ext cx="8143875" cy="5929313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642938"/>
            <a:ext cx="485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>
                <a:solidFill>
                  <a:srgbClr val="FFFF00"/>
                </a:solidFill>
                <a:latin typeface="BankGothic Md BT" pitchFamily="34" charset="0"/>
              </a:rPr>
              <a:t>Computer-aided crime</a:t>
            </a:r>
            <a:r>
              <a:rPr lang="en-GB" sz="2800">
                <a:solidFill>
                  <a:srgbClr val="FFFF00"/>
                </a:solidFill>
                <a:latin typeface="BankGothic Md BT" pitchFamily="34" charset="0"/>
              </a:rPr>
              <a:t>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66813" y="762000"/>
            <a:ext cx="7143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                                             </a:t>
            </a:r>
            <a:r>
              <a:rPr lang="en-GB" dirty="0" smtClean="0">
                <a:solidFill>
                  <a:schemeClr val="bg1"/>
                </a:solidFill>
                <a:latin typeface="BankGothic Md BT" pitchFamily="34" charset="0"/>
              </a:rPr>
              <a:t>                 </a:t>
            </a:r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Offences relating to the way computers can be used to carry-out criminal acts that </a:t>
            </a:r>
            <a:r>
              <a:rPr lang="en-GB" i="1" dirty="0">
                <a:solidFill>
                  <a:schemeClr val="bg1"/>
                </a:solidFill>
                <a:latin typeface="BankGothic Md BT" pitchFamily="34" charset="0"/>
              </a:rPr>
              <a:t>primarily</a:t>
            </a:r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 occur in the non-virtual world. The computer is a tool that aids in the carrying-out of a conventional crime.</a:t>
            </a:r>
          </a:p>
        </p:txBody>
      </p:sp>
      <p:sp>
        <p:nvSpPr>
          <p:cNvPr id="13" name="Rectangle 12">
            <a:hlinkHover r:id="" action="ppaction://hlinkshowjump?jump=nextslide"/>
          </p:cNvPr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>
            <a:hlinkHover r:id="" action="ppaction://hlinkshowjump?jump=previousslide"/>
          </p:cNvPr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" name="Picture 20" descr="Cybercrim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2" y="2428867"/>
            <a:ext cx="2643179" cy="3622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51225" y="3003550"/>
            <a:ext cx="5335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Verdana" pitchFamily="34" charset="0"/>
              </a:rPr>
              <a:t>▪ </a:t>
            </a:r>
            <a:r>
              <a:rPr lang="en-GB" sz="2400">
                <a:solidFill>
                  <a:srgbClr val="FFFF00"/>
                </a:solidFill>
                <a:latin typeface="BankGothic Md BT" pitchFamily="34" charset="0"/>
              </a:rPr>
              <a:t>Cyber-stalking [Harassment]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51225" y="3467100"/>
            <a:ext cx="483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chemeClr val="bg1"/>
                </a:solidFill>
                <a:latin typeface="Verdana" pitchFamily="34" charset="0"/>
              </a:rPr>
              <a:t>▪ </a:t>
            </a:r>
            <a:r>
              <a:rPr lang="en-GB" sz="2400">
                <a:solidFill>
                  <a:schemeClr val="bg1"/>
                </a:solidFill>
                <a:latin typeface="BankGothic Md BT" pitchFamily="34" charset="0"/>
              </a:rPr>
              <a:t>Corporate espionage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51225" y="3932238"/>
            <a:ext cx="335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Verdana" pitchFamily="34" charset="0"/>
              </a:rPr>
              <a:t>▪ </a:t>
            </a:r>
            <a:r>
              <a:rPr lang="en-GB" sz="2400">
                <a:solidFill>
                  <a:srgbClr val="FFFF00"/>
                </a:solidFill>
                <a:latin typeface="BankGothic Md BT" pitchFamily="34" charset="0"/>
              </a:rPr>
              <a:t>Extortion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51225" y="4395788"/>
            <a:ext cx="2263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chemeClr val="bg1"/>
                </a:solidFill>
                <a:latin typeface="Verdana" pitchFamily="34" charset="0"/>
              </a:rPr>
              <a:t>▪ </a:t>
            </a:r>
            <a:r>
              <a:rPr lang="en-GB" sz="2400">
                <a:solidFill>
                  <a:schemeClr val="bg1"/>
                </a:solidFill>
                <a:latin typeface="BankGothic Md BT" pitchFamily="34" charset="0"/>
              </a:rPr>
              <a:t>Blackmail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51225" y="4860925"/>
            <a:ext cx="512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Verdana" pitchFamily="34" charset="0"/>
              </a:rPr>
              <a:t>▪ </a:t>
            </a:r>
            <a:r>
              <a:rPr lang="en-GB" sz="2400">
                <a:solidFill>
                  <a:srgbClr val="FFFF00"/>
                </a:solidFill>
                <a:latin typeface="BankGothic Md BT" pitchFamily="34" charset="0"/>
              </a:rPr>
              <a:t>Stock market manipulation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51225" y="5324475"/>
            <a:ext cx="4643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chemeClr val="bg1"/>
                </a:solidFill>
                <a:latin typeface="Verdana" pitchFamily="34" charset="0"/>
              </a:rPr>
              <a:t>▪ </a:t>
            </a:r>
            <a:r>
              <a:rPr lang="en-GB" sz="2400">
                <a:solidFill>
                  <a:schemeClr val="bg1"/>
                </a:solidFill>
                <a:latin typeface="BankGothic Md BT" pitchFamily="34" charset="0"/>
              </a:rPr>
              <a:t>Terrorism: Planning and communications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51225" y="2538413"/>
            <a:ext cx="426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chemeClr val="bg1"/>
                </a:solidFill>
                <a:latin typeface="Verdana" pitchFamily="34" charset="0"/>
              </a:rPr>
              <a:t>▪ </a:t>
            </a:r>
            <a:r>
              <a:rPr lang="en-GB" sz="2400">
                <a:solidFill>
                  <a:schemeClr val="bg1"/>
                </a:solidFill>
                <a:latin typeface="BankGothic Md BT" pitchFamily="34" charset="0"/>
              </a:rPr>
              <a:t>Child predation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4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9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205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95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82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2214563" y="6581775"/>
            <a:ext cx="585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sz="120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1500" y="571500"/>
            <a:ext cx="8143875" cy="5929313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642938"/>
            <a:ext cx="542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>
                <a:solidFill>
                  <a:srgbClr val="FFFF00"/>
                </a:solidFill>
                <a:latin typeface="BankGothic Md BT" pitchFamily="34" charset="0"/>
              </a:rPr>
              <a:t>Crime against computers</a:t>
            </a:r>
            <a:r>
              <a:rPr lang="en-GB" sz="2800">
                <a:solidFill>
                  <a:srgbClr val="FFFF00"/>
                </a:solidFill>
                <a:latin typeface="BankGothic Md BT" pitchFamily="34" charset="0"/>
              </a:rPr>
              <a:t>:</a:t>
            </a:r>
            <a:endParaRPr lang="en-GB">
              <a:solidFill>
                <a:srgbClr val="FFFF00"/>
              </a:solidFill>
              <a:latin typeface="BankGothic Md B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03325" y="749300"/>
            <a:ext cx="7369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                                                        </a:t>
            </a:r>
            <a:r>
              <a:rPr lang="en-GB" dirty="0" smtClean="0">
                <a:solidFill>
                  <a:schemeClr val="bg1"/>
                </a:solidFill>
                <a:latin typeface="BankGothic Md BT" pitchFamily="34" charset="0"/>
              </a:rPr>
              <a:t>             Crimes </a:t>
            </a:r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where computers are not only </a:t>
            </a:r>
            <a:r>
              <a:rPr lang="en-GB" dirty="0">
                <a:solidFill>
                  <a:srgbClr val="FFFF00"/>
                </a:solidFill>
                <a:latin typeface="BankGothic Md BT" pitchFamily="34" charset="0"/>
              </a:rPr>
              <a:t>central</a:t>
            </a:r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 to criminal activity, they are in many cases the </a:t>
            </a:r>
            <a:r>
              <a:rPr lang="en-GB" i="1" dirty="0">
                <a:solidFill>
                  <a:srgbClr val="FFFF00"/>
                </a:solidFill>
                <a:latin typeface="BankGothic Md BT" pitchFamily="34" charset="0"/>
              </a:rPr>
              <a:t>object</a:t>
            </a:r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 of the crime.</a:t>
            </a:r>
          </a:p>
        </p:txBody>
      </p:sp>
      <p:sp>
        <p:nvSpPr>
          <p:cNvPr id="7" name="Rectangle 6">
            <a:hlinkHover r:id="" action="ppaction://hlinkshowjump?jump=nextslide"/>
          </p:cNvPr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>
            <a:hlinkHover r:id="" action="ppaction://hlinkshowjump?jump=previousslide"/>
          </p:cNvPr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1928813"/>
            <a:ext cx="207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Verdana" pitchFamily="34" charset="0"/>
              </a:rPr>
              <a:t>▪ </a:t>
            </a:r>
            <a:r>
              <a:rPr lang="en-GB" sz="2400">
                <a:solidFill>
                  <a:srgbClr val="FFFF00"/>
                </a:solidFill>
                <a:latin typeface="BankGothic Md BT" pitchFamily="34" charset="0"/>
              </a:rPr>
              <a:t>Hacking:</a:t>
            </a:r>
            <a:r>
              <a:rPr lang="en-GB" sz="2400">
                <a:solidFill>
                  <a:schemeClr val="bg1"/>
                </a:solidFill>
                <a:latin typeface="BankGothic Md BT" pitchFamily="34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2609850"/>
            <a:ext cx="528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chemeClr val="bg1"/>
                </a:solidFill>
                <a:latin typeface="Verdana" pitchFamily="34" charset="0"/>
              </a:rPr>
              <a:t>▪ </a:t>
            </a:r>
            <a:r>
              <a:rPr lang="en-GB" sz="2400">
                <a:solidFill>
                  <a:schemeClr val="bg1"/>
                </a:solidFill>
                <a:latin typeface="BankGothic Md BT" pitchFamily="34" charset="0"/>
              </a:rPr>
              <a:t>denial-of-service attacks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43000" y="1997075"/>
            <a:ext cx="7178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                   Unlawful access to a computer system or network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43000" y="3049588"/>
            <a:ext cx="250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Verdana" pitchFamily="34" charset="0"/>
              </a:rPr>
              <a:t>▪ </a:t>
            </a:r>
            <a:r>
              <a:rPr lang="en-GB" sz="2400">
                <a:solidFill>
                  <a:srgbClr val="FFFF00"/>
                </a:solidFill>
                <a:latin typeface="BankGothic Md BT" pitchFamily="34" charset="0"/>
              </a:rPr>
              <a:t>Cracking:</a:t>
            </a:r>
            <a:r>
              <a:rPr lang="en-GB" sz="2400">
                <a:solidFill>
                  <a:schemeClr val="bg1"/>
                </a:solidFill>
                <a:latin typeface="BankGothic Md BT" pitchFamily="34" charset="0"/>
              </a:rPr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43000" y="3128963"/>
            <a:ext cx="7572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  <a:latin typeface="Verdana" pitchFamily="34" charset="0"/>
              </a:rPr>
              <a:t>   </a:t>
            </a:r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                   Malicious access to a computer system </a:t>
            </a:r>
          </a:p>
          <a:p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or network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43000" y="4286250"/>
            <a:ext cx="5286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Verdana" pitchFamily="34" charset="0"/>
              </a:rPr>
              <a:t>▪ </a:t>
            </a:r>
            <a:r>
              <a:rPr lang="en-GB" sz="2400">
                <a:solidFill>
                  <a:srgbClr val="FFFF00"/>
                </a:solidFill>
                <a:latin typeface="BankGothic Md BT" pitchFamily="34" charset="0"/>
              </a:rPr>
              <a:t>Viruses, Trojans, </a:t>
            </a:r>
          </a:p>
          <a:p>
            <a:r>
              <a:rPr lang="en-GB" sz="2400">
                <a:solidFill>
                  <a:srgbClr val="FFFF00"/>
                </a:solidFill>
                <a:latin typeface="BankGothic Md BT" pitchFamily="34" charset="0"/>
              </a:rPr>
              <a:t>Worms…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43000" y="378618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chemeClr val="bg1"/>
                </a:solidFill>
                <a:latin typeface="Verdana" pitchFamily="34" charset="0"/>
              </a:rPr>
              <a:t>▪ </a:t>
            </a:r>
            <a:r>
              <a:rPr lang="en-GB" sz="2400">
                <a:solidFill>
                  <a:schemeClr val="bg1"/>
                </a:solidFill>
                <a:latin typeface="BankGothic Md BT" pitchFamily="34" charset="0"/>
              </a:rPr>
              <a:t>Malware</a:t>
            </a:r>
          </a:p>
        </p:txBody>
      </p:sp>
      <p:pic>
        <p:nvPicPr>
          <p:cNvPr id="21" name="Picture 20" descr="cybercrim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3786190"/>
            <a:ext cx="3476631" cy="2281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3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8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9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4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955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65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315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1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2214563" y="6581775"/>
            <a:ext cx="585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sz="120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1500" y="571500"/>
            <a:ext cx="8143875" cy="5929313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642938"/>
            <a:ext cx="2786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>
                <a:solidFill>
                  <a:srgbClr val="FFFF00"/>
                </a:solidFill>
                <a:latin typeface="BankGothic Md BT" pitchFamily="34" charset="0"/>
              </a:rPr>
              <a:t>Cybercrime?</a:t>
            </a:r>
            <a:endParaRPr lang="en-GB">
              <a:solidFill>
                <a:srgbClr val="FFFF00"/>
              </a:solidFill>
              <a:latin typeface="BankGothic Md B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375" y="1214438"/>
            <a:ext cx="4429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>
                <a:solidFill>
                  <a:srgbClr val="FFFF00"/>
                </a:solidFill>
                <a:latin typeface="BankGothic Md BT" pitchFamily="34" charset="0"/>
              </a:rPr>
              <a:t>McGuire</a:t>
            </a:r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 (2007): what distinguishes cyber (or virtual) space from “normal (or physical) space” is that it simply extends and complicates </a:t>
            </a:r>
            <a:r>
              <a:rPr lang="en-GB" i="1">
                <a:solidFill>
                  <a:schemeClr val="bg1"/>
                </a:solidFill>
                <a:latin typeface="BankGothic Md BT" pitchFamily="34" charset="0"/>
              </a:rPr>
              <a:t>spacial interactions</a:t>
            </a:r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; it does not radically change those interactions.</a:t>
            </a:r>
          </a:p>
        </p:txBody>
      </p:sp>
      <p:sp>
        <p:nvSpPr>
          <p:cNvPr id="7" name="Rectangle 6">
            <a:hlinkHover r:id="" action="ppaction://hlinkshowjump?jump=nextslide"/>
          </p:cNvPr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>
            <a:hlinkHover r:id="" action="ppaction://hlinkshowjump?jump=previousslide"/>
          </p:cNvPr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29125" y="4933950"/>
            <a:ext cx="428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800" b="1">
                <a:solidFill>
                  <a:srgbClr val="FFFF00"/>
                </a:solidFill>
                <a:latin typeface="BankGothic Md BT" pitchFamily="34" charset="0"/>
              </a:rPr>
              <a:t>Hyperspatialisation</a:t>
            </a:r>
            <a:r>
              <a:rPr lang="en-GB" sz="2800">
                <a:solidFill>
                  <a:srgbClr val="FFFF00"/>
                </a:solidFill>
                <a:latin typeface="BankGothic Md BT" pitchFamily="34" charset="0"/>
              </a:rPr>
              <a:t> </a:t>
            </a:r>
            <a:endParaRPr lang="en-GB">
              <a:solidFill>
                <a:srgbClr val="FFFF00"/>
              </a:solidFill>
              <a:latin typeface="BankGothic Md BT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43438" y="5300663"/>
            <a:ext cx="4000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Something that “does not produce </a:t>
            </a:r>
            <a:r>
              <a:rPr lang="en-GB" i="1">
                <a:solidFill>
                  <a:schemeClr val="bg1"/>
                </a:solidFill>
                <a:latin typeface="BankGothic Md BT" pitchFamily="34" charset="0"/>
              </a:rPr>
              <a:t>new</a:t>
            </a:r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 crime but simply  expands already extant deviant possibilities”.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8870" y="324159"/>
            <a:ext cx="164307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nkGothic Md BT" pitchFamily="34" charset="0"/>
              </a:rPr>
              <a:t>or</a:t>
            </a:r>
            <a:endParaRPr lang="en-GB" sz="7200" dirty="0">
              <a:solidFill>
                <a:srgbClr val="FF0000"/>
              </a:solidFill>
              <a:latin typeface="BankGothic Md BT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29250" y="642938"/>
            <a:ext cx="2786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>
                <a:solidFill>
                  <a:srgbClr val="FFFF00"/>
                </a:solidFill>
                <a:latin typeface="BankGothic Md BT" pitchFamily="34" charset="0"/>
              </a:rPr>
              <a:t>Hypercrime?</a:t>
            </a:r>
            <a:endParaRPr lang="en-GB">
              <a:solidFill>
                <a:srgbClr val="FFFF00"/>
              </a:solidFill>
              <a:latin typeface="BankGothic Md BT" pitchFamily="34" charset="0"/>
            </a:endParaRPr>
          </a:p>
        </p:txBody>
      </p:sp>
      <p:pic>
        <p:nvPicPr>
          <p:cNvPr id="19" name="Picture 18" descr="Rec_ChatI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818" y="1428736"/>
            <a:ext cx="3100404" cy="35296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Picture 19" descr="computer_crime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849" y="3857816"/>
            <a:ext cx="3660564" cy="24288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7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75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775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2214563" y="6581775"/>
            <a:ext cx="585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sz="120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1500" y="571500"/>
            <a:ext cx="8143875" cy="5929313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>
            <a:hlinkHover r:id="" action="ppaction://hlinkshowjump?jump=previousslide"/>
          </p:cNvPr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9188" y="762000"/>
            <a:ext cx="6929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                          </a:t>
            </a:r>
            <a:r>
              <a:rPr lang="en-GB" dirty="0" smtClean="0">
                <a:solidFill>
                  <a:schemeClr val="bg1"/>
                </a:solidFill>
                <a:latin typeface="BankGothic Md BT" pitchFamily="34" charset="0"/>
              </a:rPr>
              <a:t>      suggests </a:t>
            </a:r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there are certain forms of crime that take place wholly and uniquely in something called </a:t>
            </a:r>
            <a:r>
              <a:rPr lang="en-GB" i="1" dirty="0">
                <a:solidFill>
                  <a:srgbClr val="FFFF00"/>
                </a:solidFill>
                <a:latin typeface="BankGothic Md BT" pitchFamily="34" charset="0"/>
              </a:rPr>
              <a:t>cyberspace</a:t>
            </a:r>
            <a:r>
              <a:rPr lang="en-GB" dirty="0">
                <a:solidFill>
                  <a:schemeClr val="bg1"/>
                </a:solidFill>
                <a:latin typeface="BankGothic Md BT" pitchFamily="34" charset="0"/>
              </a:rPr>
              <a:t>.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563" y="642938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>
                <a:solidFill>
                  <a:srgbClr val="FFFF00"/>
                </a:solidFill>
                <a:latin typeface="BankGothic Md BT" pitchFamily="34" charset="0"/>
              </a:rPr>
              <a:t>Cybercrime</a:t>
            </a:r>
            <a:endParaRPr lang="en-GB">
              <a:solidFill>
                <a:srgbClr val="FFFF00"/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19188" y="1987550"/>
            <a:ext cx="452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This, of course, is not possible.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08075" y="2854325"/>
            <a:ext cx="488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                          suggests a </a:t>
            </a:r>
          </a:p>
          <a:p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more-sophisticated formulation: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563" y="2735263"/>
            <a:ext cx="2714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>
                <a:solidFill>
                  <a:srgbClr val="FFFF00"/>
                </a:solidFill>
                <a:latin typeface="BankGothic Md BT" pitchFamily="34" charset="0"/>
              </a:rPr>
              <a:t>Hypercrime</a:t>
            </a:r>
            <a:endParaRPr lang="en-GB">
              <a:solidFill>
                <a:srgbClr val="FFFF00"/>
              </a:solidFill>
              <a:latin typeface="BankGothic Md BT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563" y="3857625"/>
            <a:ext cx="39290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While crimes themselves are always rooted in “normal space” certain forms of crime may, wholly or partly, be commissioned in </a:t>
            </a:r>
            <a:r>
              <a:rPr lang="en-GB">
                <a:solidFill>
                  <a:srgbClr val="FFFF00"/>
                </a:solidFill>
                <a:latin typeface="BankGothic Md BT" pitchFamily="34" charset="0"/>
              </a:rPr>
              <a:t>hyperspace</a:t>
            </a:r>
            <a:r>
              <a:rPr lang="en-GB">
                <a:solidFill>
                  <a:schemeClr val="bg1"/>
                </a:solidFill>
                <a:latin typeface="BankGothic Md BT" pitchFamily="34" charset="0"/>
              </a:rPr>
              <a:t>.</a:t>
            </a:r>
          </a:p>
        </p:txBody>
      </p:sp>
      <p:pic>
        <p:nvPicPr>
          <p:cNvPr id="15" name="Picture 14" descr="blade-runner-rachel-7147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907" y="1393574"/>
            <a:ext cx="3233745" cy="4964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neralclick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5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9" grpId="0"/>
      <p:bldP spid="10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08/05/2009 20:49:59&quot;&gt;&lt;Slide id=&quot;256&quot; dur=&quot;3.359375&quot;/&gt;&lt;/Timings&gt;&lt;/WMTools&gt;"/>
  <p:tag name="ISPRING_ULTRA_SCORM_SLIDE_COUNT" val="1"/>
  <p:tag name="ISPRING_ULTRA_SCORM_DURATION" val="3600"/>
  <p:tag name="GENSWF_OUTPUT_FILE_NAME" val="CS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chemeClr val="bg1"/>
            </a:solidFill>
            <a:latin typeface="BankGothic Md B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524</Words>
  <Application>Microsoft Office PowerPoint</Application>
  <PresentationFormat>On-screen Show (4:3)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BankGothic Md BT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and Deviance Channel</dc:title>
  <dc:subject>Transnational Crime 1</dc:subject>
  <dc:creator>Chris.Livesey</dc:creator>
  <cp:lastModifiedBy>Chris.Livesey</cp:lastModifiedBy>
  <cp:revision>215</cp:revision>
  <dcterms:created xsi:type="dcterms:W3CDTF">2009-05-08T19:49:29Z</dcterms:created>
  <dcterms:modified xsi:type="dcterms:W3CDTF">2010-09-04T21:57:50Z</dcterms:modified>
</cp:coreProperties>
</file>