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5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8" autoAdjust="0"/>
    <p:restoredTop sz="94660" autoAdjust="0"/>
  </p:normalViewPr>
  <p:slideViewPr>
    <p:cSldViewPr>
      <p:cViewPr>
        <p:scale>
          <a:sx n="30" d="100"/>
          <a:sy n="30" d="100"/>
        </p:scale>
        <p:origin x="-1692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D802-17FE-4D2B-AB1F-5BFC5A69066A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93361-BC81-4C8C-AE05-806F760779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76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6509-C73C-4B37-84F4-9A16D83447C9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7CDC-A68C-4BD5-9B50-7832A1923E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51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5A09-3188-4A56-A8EB-181049838ABD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0596-2719-4763-AF0D-6B7891D175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91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456E-67FB-4698-8D47-DBC2D8C71129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03B4-0E0E-4A7F-A2AB-6B27AD5DF3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02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00E82-D5BA-4AE1-9D88-CC0601335CD5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6098A-1221-4512-A24C-2A5B53A986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55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50D2-D617-422D-AB35-DFD272268835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5B47-2971-4323-A172-0EEFD2500F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18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29541-A65A-432B-BCCF-31DB35B613C6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78516-BB30-4D61-9A1E-0F0FB8CDD7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81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AD23-60BC-4BE1-93E1-2F3EDCFDF78A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EBFC-CC7C-426F-9102-E0749D119D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87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67F0D-31F9-4702-9C32-58A721CC63A7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85FF-2E43-467C-B340-A78D59C7EB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01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C03B1-CA48-4994-9920-8B2F67D74169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E699-BAD3-4653-9818-C66E4B411C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7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F9CF-E949-46B7-80A4-CAD63C32C297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70AD-0936-4051-BB66-3FB6CE1058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86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A6FE97-A59E-4528-B679-35CC08993E41}" type="datetimeFigureOut">
              <a:rPr lang="en-US"/>
              <a:pPr>
                <a:defRPr/>
              </a:pPr>
              <a:t>8/31/2010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CDCA23-E20F-4E2D-90C2-B66CD14C23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11" Type="http://schemas.openxmlformats.org/officeDocument/2006/relationships/audio" Target="../media/audio2.wav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slide" Target="slide33.xml"/><Relationship Id="rId5" Type="http://schemas.openxmlformats.org/officeDocument/2006/relationships/slide" Target="slide3.xml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slide" Target="slide33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slide" Target="slide3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hris\My Documents\Sociology\Publishers\Online Classroom\Channels\Deviance\PowerPoint\Millionaire\25064_full.jpg"/>
          <p:cNvPicPr>
            <a:picLocks noChangeAspect="1" noChangeArrowheads="1"/>
          </p:cNvPicPr>
          <p:nvPr/>
        </p:nvPicPr>
        <p:blipFill>
          <a:blip r:embed="rId3">
            <a:lum bright="2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1472" y="357166"/>
            <a:ext cx="8001056" cy="614366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1000108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1500174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2168" y="2898453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C:\Documents and Settings\Chris\My Documents\Sociology\Publishers\Online Classroom\Channels\Deviance\PowerPoint\Millionaire\wwtba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3846">
            <a:off x="142844" y="3318284"/>
            <a:ext cx="2892287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Mill3525.wav">
            <a:hlinkClick r:id="" action="ppaction://media"/>
          </p:cNvPr>
          <p:cNvPicPr>
            <a:picLocks noRot="1" noChangeAspect="1"/>
          </p:cNvPicPr>
          <p:nvPr>
            <a:wavAudioFile r:embed="rId1" name="Millionaire_theme_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71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Documents and Settings\Chris\My Documents\Sociology\Publishers\Online Classroom\Channels\Deviance\PowerPoint\Millionaire\wide_sho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42590">
            <a:off x="977792" y="4340144"/>
            <a:ext cx="3048000" cy="2066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3" name="Picture 5" descr="C:\Documents and Settings\Chris\My Documents\Sociology\Publishers\Online Classroom\Channels\Deviance\PowerPoint\Millionaire\25061_fu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359282"/>
            <a:ext cx="3048144" cy="2284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C:\Documents and Settings\Chris\My Documents\Sociology\Publishers\Online Classroom\Channels\Deviance\PowerPoint\Millionaire\start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3500438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Picture 2" descr="C:\Documents and Settings\Chris\My Documents\Sociology\Publishers\Online Classroom\Channels\Deviance\PowerPoint\Millionaire\25064_fu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61405">
            <a:off x="5651792" y="2095142"/>
            <a:ext cx="3154746" cy="2355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 descr="C:\Documents and Settings\Chris\My Documents\Sociology\Publishers\Online Classroom\Channels\Deviance\PowerPoint\Millionaire\millionaire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214290"/>
            <a:ext cx="304802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TextBox 16">
            <a:hlinkClick r:id="" action="ppaction://hlinkshowjump?jump=nextslide">
              <a:snd r:embed="rId11" name="lets_play_millionaire.wav"/>
            </a:hlinkClick>
          </p:cNvPr>
          <p:cNvSpPr txBox="1"/>
          <p:nvPr/>
        </p:nvSpPr>
        <p:spPr>
          <a:xfrm>
            <a:off x="3286116" y="3824591"/>
            <a:ext cx="207170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Play</a:t>
            </a:r>
            <a:endParaRPr lang="en-GB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3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99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A2A1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A2A1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143108" y="4286256"/>
            <a:ext cx="471490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Deviant behaviour carried out with an awareness it is deviant is called?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Non-culpable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" action="ppaction://hlinkshowjump?jump=nextslide"/>
          </p:cNvPr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Culpable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Accountable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Curable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522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554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72188" y="2952750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6130925" y="2703513"/>
            <a:ext cx="20002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632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Non-culpable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42938" y="6096000"/>
            <a:ext cx="3679825" cy="379413"/>
          </a:xfrm>
          <a:custGeom>
            <a:avLst/>
            <a:gdLst>
              <a:gd name="connsiteX0" fmla="*/ 0 w 3574473"/>
              <a:gd name="connsiteY0" fmla="*/ 0 h 380011"/>
              <a:gd name="connsiteX1" fmla="*/ 3431969 w 3574473"/>
              <a:gd name="connsiteY1" fmla="*/ 23751 h 380011"/>
              <a:gd name="connsiteX2" fmla="*/ 3574473 w 3574473"/>
              <a:gd name="connsiteY2" fmla="*/ 201881 h 380011"/>
              <a:gd name="connsiteX3" fmla="*/ 3396343 w 3574473"/>
              <a:gd name="connsiteY3" fmla="*/ 380011 h 380011"/>
              <a:gd name="connsiteX4" fmla="*/ 1033154 w 3574473"/>
              <a:gd name="connsiteY4" fmla="*/ 380011 h 380011"/>
              <a:gd name="connsiteX5" fmla="*/ 0 w 3574473"/>
              <a:gd name="connsiteY5" fmla="*/ 0 h 3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380011">
                <a:moveTo>
                  <a:pt x="0" y="0"/>
                </a:moveTo>
                <a:lnTo>
                  <a:pt x="3431969" y="23751"/>
                </a:lnTo>
                <a:lnTo>
                  <a:pt x="3574473" y="201881"/>
                </a:lnTo>
                <a:lnTo>
                  <a:pt x="3396343" y="380011"/>
                </a:lnTo>
                <a:lnTo>
                  <a:pt x="1033154" y="380011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38965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Accountable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Curable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Culpable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821731" y="4345631"/>
            <a:ext cx="585791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Which of the following is </a:t>
            </a:r>
            <a:r>
              <a:rPr lang="en-GB" sz="2000" b="1" i="1" dirty="0">
                <a:ln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least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likely to feature in Functionalist explanations of deviance?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Consensus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Conformity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Control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Conflict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757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788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30925" y="2703513"/>
            <a:ext cx="20002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6130925" y="2452688"/>
            <a:ext cx="20002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866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Consensus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4786313" y="6096000"/>
            <a:ext cx="3643312" cy="379413"/>
          </a:xfrm>
          <a:custGeom>
            <a:avLst/>
            <a:gdLst>
              <a:gd name="connsiteX0" fmla="*/ 0 w 3574473"/>
              <a:gd name="connsiteY0" fmla="*/ 0 h 380011"/>
              <a:gd name="connsiteX1" fmla="*/ 3431969 w 3574473"/>
              <a:gd name="connsiteY1" fmla="*/ 23751 h 380011"/>
              <a:gd name="connsiteX2" fmla="*/ 3574473 w 3574473"/>
              <a:gd name="connsiteY2" fmla="*/ 201881 h 380011"/>
              <a:gd name="connsiteX3" fmla="*/ 3396343 w 3574473"/>
              <a:gd name="connsiteY3" fmla="*/ 380011 h 380011"/>
              <a:gd name="connsiteX4" fmla="*/ 1033154 w 3574473"/>
              <a:gd name="connsiteY4" fmla="*/ 380011 h 380011"/>
              <a:gd name="connsiteX5" fmla="*/ 0 w 3574473"/>
              <a:gd name="connsiteY5" fmla="*/ 0 h 3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380011">
                <a:moveTo>
                  <a:pt x="0" y="0"/>
                </a:moveTo>
                <a:lnTo>
                  <a:pt x="3431969" y="23751"/>
                </a:lnTo>
                <a:lnTo>
                  <a:pt x="3574473" y="201881"/>
                </a:lnTo>
                <a:lnTo>
                  <a:pt x="3396343" y="380011"/>
                </a:lnTo>
                <a:lnTo>
                  <a:pt x="1033154" y="380011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38965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Control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Conflict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Conformity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643174" y="4250443"/>
            <a:ext cx="435771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Which of the following is </a:t>
            </a:r>
            <a:r>
              <a:rPr lang="en-GB" sz="2000" b="1" i="1" dirty="0">
                <a:ln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, for Durkheim, a function of crime?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Social change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" action="ppaction://hlinkshowjump?jump=nextslide"/>
          </p:cNvPr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Social exchange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Social solidarity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Boundary-marking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991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1022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30925" y="2452688"/>
            <a:ext cx="20002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6130925" y="2203450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1116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Social change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42938" y="6096000"/>
            <a:ext cx="3714750" cy="379413"/>
          </a:xfrm>
          <a:custGeom>
            <a:avLst/>
            <a:gdLst>
              <a:gd name="connsiteX0" fmla="*/ 0 w 3574473"/>
              <a:gd name="connsiteY0" fmla="*/ 0 h 380011"/>
              <a:gd name="connsiteX1" fmla="*/ 3431969 w 3574473"/>
              <a:gd name="connsiteY1" fmla="*/ 23751 h 380011"/>
              <a:gd name="connsiteX2" fmla="*/ 3574473 w 3574473"/>
              <a:gd name="connsiteY2" fmla="*/ 201881 h 380011"/>
              <a:gd name="connsiteX3" fmla="*/ 3396343 w 3574473"/>
              <a:gd name="connsiteY3" fmla="*/ 380011 h 380011"/>
              <a:gd name="connsiteX4" fmla="*/ 1033154 w 3574473"/>
              <a:gd name="connsiteY4" fmla="*/ 380011 h 380011"/>
              <a:gd name="connsiteX5" fmla="*/ 0 w 3574473"/>
              <a:gd name="connsiteY5" fmla="*/ 0 h 3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380011">
                <a:moveTo>
                  <a:pt x="0" y="0"/>
                </a:moveTo>
                <a:lnTo>
                  <a:pt x="3431969" y="23751"/>
                </a:lnTo>
                <a:lnTo>
                  <a:pt x="3574473" y="201881"/>
                </a:lnTo>
                <a:lnTo>
                  <a:pt x="3396343" y="380011"/>
                </a:lnTo>
                <a:lnTo>
                  <a:pt x="1033154" y="380011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38965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Social solidarity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Boundary-marking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Social exchange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273733" y="4250443"/>
            <a:ext cx="485778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Robert Merton is closely associated with which theory of deviance?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Strain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Stress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Conflict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Carcereal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1226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1257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30925" y="2203450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6130925" y="1952625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1351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38965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Conflict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Carcereal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Stress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00063" y="5392738"/>
            <a:ext cx="3848100" cy="406400"/>
          </a:xfrm>
          <a:custGeom>
            <a:avLst/>
            <a:gdLst>
              <a:gd name="connsiteX0" fmla="*/ 189781 w 3847381"/>
              <a:gd name="connsiteY0" fmla="*/ 0 h 405442"/>
              <a:gd name="connsiteX1" fmla="*/ 3666226 w 3847381"/>
              <a:gd name="connsiteY1" fmla="*/ 17253 h 405442"/>
              <a:gd name="connsiteX2" fmla="*/ 3847381 w 3847381"/>
              <a:gd name="connsiteY2" fmla="*/ 207034 h 405442"/>
              <a:gd name="connsiteX3" fmla="*/ 3640347 w 3847381"/>
              <a:gd name="connsiteY3" fmla="*/ 405442 h 405442"/>
              <a:gd name="connsiteX4" fmla="*/ 189781 w 3847381"/>
              <a:gd name="connsiteY4" fmla="*/ 405442 h 405442"/>
              <a:gd name="connsiteX5" fmla="*/ 0 w 3847381"/>
              <a:gd name="connsiteY5" fmla="*/ 198408 h 405442"/>
              <a:gd name="connsiteX6" fmla="*/ 189781 w 3847381"/>
              <a:gd name="connsiteY6" fmla="*/ 0 h 40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381" h="405442">
                <a:moveTo>
                  <a:pt x="189781" y="0"/>
                </a:moveTo>
                <a:lnTo>
                  <a:pt x="3666226" y="17253"/>
                </a:lnTo>
                <a:lnTo>
                  <a:pt x="3847381" y="207034"/>
                </a:lnTo>
                <a:lnTo>
                  <a:pt x="3640347" y="405442"/>
                </a:lnTo>
                <a:lnTo>
                  <a:pt x="189781" y="405442"/>
                </a:lnTo>
                <a:lnTo>
                  <a:pt x="0" y="198408"/>
                </a:lnTo>
                <a:lnTo>
                  <a:pt x="189781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Strain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448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142356" y="4429132"/>
            <a:ext cx="4774471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Strain theory is what type of theory?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Reflexive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Reductive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Proactive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Reactive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1460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1507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30925" y="1952625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6130925" y="1703388"/>
            <a:ext cx="2227263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1585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Reflexive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4786313" y="6096000"/>
            <a:ext cx="3643312" cy="379413"/>
          </a:xfrm>
          <a:custGeom>
            <a:avLst/>
            <a:gdLst>
              <a:gd name="connsiteX0" fmla="*/ 0 w 3574473"/>
              <a:gd name="connsiteY0" fmla="*/ 0 h 380011"/>
              <a:gd name="connsiteX1" fmla="*/ 3431969 w 3574473"/>
              <a:gd name="connsiteY1" fmla="*/ 23751 h 380011"/>
              <a:gd name="connsiteX2" fmla="*/ 3574473 w 3574473"/>
              <a:gd name="connsiteY2" fmla="*/ 201881 h 380011"/>
              <a:gd name="connsiteX3" fmla="*/ 3396343 w 3574473"/>
              <a:gd name="connsiteY3" fmla="*/ 380011 h 380011"/>
              <a:gd name="connsiteX4" fmla="*/ 1033154 w 3574473"/>
              <a:gd name="connsiteY4" fmla="*/ 380011 h 380011"/>
              <a:gd name="connsiteX5" fmla="*/ 0 w 3574473"/>
              <a:gd name="connsiteY5" fmla="*/ 0 h 3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380011">
                <a:moveTo>
                  <a:pt x="0" y="0"/>
                </a:moveTo>
                <a:lnTo>
                  <a:pt x="3431969" y="23751"/>
                </a:lnTo>
                <a:lnTo>
                  <a:pt x="3574473" y="201881"/>
                </a:lnTo>
                <a:lnTo>
                  <a:pt x="3396343" y="380011"/>
                </a:lnTo>
                <a:lnTo>
                  <a:pt x="1033154" y="380011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38965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Proactive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Reactive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Reductive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85918" y="4529088"/>
            <a:ext cx="564360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“Deviance” refers to what kind of behaviour?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Rule-breaking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Hedge-hopping 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Penny-pinching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Dam-busting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3681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3712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72188" y="3714750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928794" y="4345631"/>
            <a:ext cx="537010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In Shaw and McKay’s theory, which Zone always has the highest crime rates?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Suburban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Green field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Central business district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Interstitial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1710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1741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30925" y="1703388"/>
            <a:ext cx="2227263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1819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Suburban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4786313" y="6096000"/>
            <a:ext cx="3643312" cy="379413"/>
          </a:xfrm>
          <a:custGeom>
            <a:avLst/>
            <a:gdLst>
              <a:gd name="connsiteX0" fmla="*/ 0 w 3574473"/>
              <a:gd name="connsiteY0" fmla="*/ 0 h 380011"/>
              <a:gd name="connsiteX1" fmla="*/ 3431969 w 3574473"/>
              <a:gd name="connsiteY1" fmla="*/ 23751 h 380011"/>
              <a:gd name="connsiteX2" fmla="*/ 3574473 w 3574473"/>
              <a:gd name="connsiteY2" fmla="*/ 201881 h 380011"/>
              <a:gd name="connsiteX3" fmla="*/ 3396343 w 3574473"/>
              <a:gd name="connsiteY3" fmla="*/ 380011 h 380011"/>
              <a:gd name="connsiteX4" fmla="*/ 1033154 w 3574473"/>
              <a:gd name="connsiteY4" fmla="*/ 380011 h 380011"/>
              <a:gd name="connsiteX5" fmla="*/ 0 w 3574473"/>
              <a:gd name="connsiteY5" fmla="*/ 0 h 3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380011">
                <a:moveTo>
                  <a:pt x="0" y="0"/>
                </a:moveTo>
                <a:lnTo>
                  <a:pt x="3431969" y="23751"/>
                </a:lnTo>
                <a:lnTo>
                  <a:pt x="3574473" y="201881"/>
                </a:lnTo>
                <a:lnTo>
                  <a:pt x="3396343" y="380011"/>
                </a:lnTo>
                <a:lnTo>
                  <a:pt x="1033154" y="380011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60396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Central business district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Interstitial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Green field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00750" y="1428750"/>
            <a:ext cx="2333625" cy="238125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214546" y="4333756"/>
            <a:ext cx="507209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Which of the following is </a:t>
            </a:r>
            <a:r>
              <a:rPr lang="en-GB" sz="2000" b="1" dirty="0">
                <a:ln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an aspect of the physical environment of crime?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Ethnic homogeneity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Territoriality 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Millieu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Surveillance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1944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1976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00750" y="1428750"/>
            <a:ext cx="2333625" cy="238125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Territoriality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Millieu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Surveillance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2069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20"/>
          <p:cNvSpPr/>
          <p:nvPr/>
        </p:nvSpPr>
        <p:spPr>
          <a:xfrm>
            <a:off x="500063" y="5392738"/>
            <a:ext cx="3848100" cy="406400"/>
          </a:xfrm>
          <a:custGeom>
            <a:avLst/>
            <a:gdLst>
              <a:gd name="connsiteX0" fmla="*/ 189781 w 3847381"/>
              <a:gd name="connsiteY0" fmla="*/ 0 h 405442"/>
              <a:gd name="connsiteX1" fmla="*/ 3666226 w 3847381"/>
              <a:gd name="connsiteY1" fmla="*/ 17253 h 405442"/>
              <a:gd name="connsiteX2" fmla="*/ 3847381 w 3847381"/>
              <a:gd name="connsiteY2" fmla="*/ 207034 h 405442"/>
              <a:gd name="connsiteX3" fmla="*/ 3640347 w 3847381"/>
              <a:gd name="connsiteY3" fmla="*/ 405442 h 405442"/>
              <a:gd name="connsiteX4" fmla="*/ 189781 w 3847381"/>
              <a:gd name="connsiteY4" fmla="*/ 405442 h 405442"/>
              <a:gd name="connsiteX5" fmla="*/ 0 w 3847381"/>
              <a:gd name="connsiteY5" fmla="*/ 198408 h 405442"/>
              <a:gd name="connsiteX6" fmla="*/ 189781 w 3847381"/>
              <a:gd name="connsiteY6" fmla="*/ 0 h 40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381" h="405442">
                <a:moveTo>
                  <a:pt x="189781" y="0"/>
                </a:moveTo>
                <a:lnTo>
                  <a:pt x="3666226" y="17253"/>
                </a:lnTo>
                <a:lnTo>
                  <a:pt x="3847381" y="207034"/>
                </a:lnTo>
                <a:lnTo>
                  <a:pt x="3640347" y="405442"/>
                </a:lnTo>
                <a:lnTo>
                  <a:pt x="189781" y="405442"/>
                </a:lnTo>
                <a:lnTo>
                  <a:pt x="0" y="198408"/>
                </a:lnTo>
                <a:lnTo>
                  <a:pt x="189781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Ethnic homogeneity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00750" y="1179513"/>
            <a:ext cx="2333625" cy="238125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44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857168" y="4357694"/>
            <a:ext cx="592935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Which of the following is </a:t>
            </a:r>
            <a:r>
              <a:rPr lang="en-GB" sz="2000" b="1" dirty="0">
                <a:ln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a significant variable in Differential Association theory?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Frequency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Intensity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" action="ppaction://hlinkshowjump?jump=nextslide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Opacity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Priority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2194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2226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00750" y="1179513"/>
            <a:ext cx="2333625" cy="238125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Intensity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Priority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2319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20"/>
          <p:cNvSpPr/>
          <p:nvPr/>
        </p:nvSpPr>
        <p:spPr>
          <a:xfrm>
            <a:off x="4786313" y="5392738"/>
            <a:ext cx="3857625" cy="406400"/>
          </a:xfrm>
          <a:custGeom>
            <a:avLst/>
            <a:gdLst>
              <a:gd name="connsiteX0" fmla="*/ 189781 w 3847381"/>
              <a:gd name="connsiteY0" fmla="*/ 0 h 405442"/>
              <a:gd name="connsiteX1" fmla="*/ 3666226 w 3847381"/>
              <a:gd name="connsiteY1" fmla="*/ 17253 h 405442"/>
              <a:gd name="connsiteX2" fmla="*/ 3847381 w 3847381"/>
              <a:gd name="connsiteY2" fmla="*/ 207034 h 405442"/>
              <a:gd name="connsiteX3" fmla="*/ 3640347 w 3847381"/>
              <a:gd name="connsiteY3" fmla="*/ 405442 h 405442"/>
              <a:gd name="connsiteX4" fmla="*/ 189781 w 3847381"/>
              <a:gd name="connsiteY4" fmla="*/ 405442 h 405442"/>
              <a:gd name="connsiteX5" fmla="*/ 0 w 3847381"/>
              <a:gd name="connsiteY5" fmla="*/ 198408 h 405442"/>
              <a:gd name="connsiteX6" fmla="*/ 189781 w 3847381"/>
              <a:gd name="connsiteY6" fmla="*/ 0 h 40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381" h="405442">
                <a:moveTo>
                  <a:pt x="189781" y="0"/>
                </a:moveTo>
                <a:lnTo>
                  <a:pt x="3666226" y="17253"/>
                </a:lnTo>
                <a:lnTo>
                  <a:pt x="3847381" y="207034"/>
                </a:lnTo>
                <a:lnTo>
                  <a:pt x="3640347" y="405442"/>
                </a:lnTo>
                <a:lnTo>
                  <a:pt x="189781" y="405442"/>
                </a:lnTo>
                <a:lnTo>
                  <a:pt x="0" y="198408"/>
                </a:lnTo>
                <a:lnTo>
                  <a:pt x="189781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Frequency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288958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Opacity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00750" y="928688"/>
            <a:ext cx="25717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000232" y="4071942"/>
            <a:ext cx="557216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              Subcultures that develop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as a response to the prevailing norms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values of a wider culture are called?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Reactionary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" action="ppaction://hlinkshowjump?jump=nextslide"/>
          </p:cNvPr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Reactive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Independent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Interdependent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2429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2476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00750" y="928688"/>
            <a:ext cx="25717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2538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Reactionary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42938" y="6096000"/>
            <a:ext cx="3714750" cy="379413"/>
          </a:xfrm>
          <a:custGeom>
            <a:avLst/>
            <a:gdLst>
              <a:gd name="connsiteX0" fmla="*/ 0 w 3574473"/>
              <a:gd name="connsiteY0" fmla="*/ 0 h 380011"/>
              <a:gd name="connsiteX1" fmla="*/ 3431969 w 3574473"/>
              <a:gd name="connsiteY1" fmla="*/ 23751 h 380011"/>
              <a:gd name="connsiteX2" fmla="*/ 3574473 w 3574473"/>
              <a:gd name="connsiteY2" fmla="*/ 201881 h 380011"/>
              <a:gd name="connsiteX3" fmla="*/ 3396343 w 3574473"/>
              <a:gd name="connsiteY3" fmla="*/ 380011 h 380011"/>
              <a:gd name="connsiteX4" fmla="*/ 1033154 w 3574473"/>
              <a:gd name="connsiteY4" fmla="*/ 380011 h 380011"/>
              <a:gd name="connsiteX5" fmla="*/ 0 w 3574473"/>
              <a:gd name="connsiteY5" fmla="*/ 0 h 3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380011">
                <a:moveTo>
                  <a:pt x="0" y="0"/>
                </a:moveTo>
                <a:lnTo>
                  <a:pt x="3431969" y="23751"/>
                </a:lnTo>
                <a:lnTo>
                  <a:pt x="3574473" y="201881"/>
                </a:lnTo>
                <a:lnTo>
                  <a:pt x="3396343" y="380011"/>
                </a:lnTo>
                <a:lnTo>
                  <a:pt x="1033154" y="380011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38965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Independent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Interdependent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Reactive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00750" y="690563"/>
            <a:ext cx="25717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285984" y="4286256"/>
            <a:ext cx="485778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Who argued that youth subcultures are the product of media labelling?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Albert Cohen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Phil. Cohen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Paul Corrigan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Stan. Cohen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2663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2710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00750" y="690563"/>
            <a:ext cx="25717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2772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Albert Cohen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4786313" y="6096000"/>
            <a:ext cx="3643312" cy="379413"/>
          </a:xfrm>
          <a:custGeom>
            <a:avLst/>
            <a:gdLst>
              <a:gd name="connsiteX0" fmla="*/ 0 w 3574473"/>
              <a:gd name="connsiteY0" fmla="*/ 0 h 380011"/>
              <a:gd name="connsiteX1" fmla="*/ 3431969 w 3574473"/>
              <a:gd name="connsiteY1" fmla="*/ 23751 h 380011"/>
              <a:gd name="connsiteX2" fmla="*/ 3574473 w 3574473"/>
              <a:gd name="connsiteY2" fmla="*/ 201881 h 380011"/>
              <a:gd name="connsiteX3" fmla="*/ 3396343 w 3574473"/>
              <a:gd name="connsiteY3" fmla="*/ 380011 h 380011"/>
              <a:gd name="connsiteX4" fmla="*/ 1033154 w 3574473"/>
              <a:gd name="connsiteY4" fmla="*/ 380011 h 380011"/>
              <a:gd name="connsiteX5" fmla="*/ 0 w 3574473"/>
              <a:gd name="connsiteY5" fmla="*/ 0 h 3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380011">
                <a:moveTo>
                  <a:pt x="0" y="0"/>
                </a:moveTo>
                <a:lnTo>
                  <a:pt x="3431969" y="23751"/>
                </a:lnTo>
                <a:lnTo>
                  <a:pt x="3574473" y="201881"/>
                </a:lnTo>
                <a:lnTo>
                  <a:pt x="3396343" y="380011"/>
                </a:lnTo>
                <a:lnTo>
                  <a:pt x="1033154" y="380011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60396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Paul Corrigan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Stan. Cohen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Phil. Cohen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00750" y="428625"/>
            <a:ext cx="25717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Hedge-hopping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Penny-pinching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Dam-busting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72188" y="3714750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3806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20"/>
          <p:cNvSpPr/>
          <p:nvPr/>
        </p:nvSpPr>
        <p:spPr>
          <a:xfrm>
            <a:off x="500063" y="5392738"/>
            <a:ext cx="3848100" cy="406400"/>
          </a:xfrm>
          <a:custGeom>
            <a:avLst/>
            <a:gdLst>
              <a:gd name="connsiteX0" fmla="*/ 189781 w 3847381"/>
              <a:gd name="connsiteY0" fmla="*/ 0 h 405442"/>
              <a:gd name="connsiteX1" fmla="*/ 3666226 w 3847381"/>
              <a:gd name="connsiteY1" fmla="*/ 17253 h 405442"/>
              <a:gd name="connsiteX2" fmla="*/ 3847381 w 3847381"/>
              <a:gd name="connsiteY2" fmla="*/ 207034 h 405442"/>
              <a:gd name="connsiteX3" fmla="*/ 3640347 w 3847381"/>
              <a:gd name="connsiteY3" fmla="*/ 405442 h 405442"/>
              <a:gd name="connsiteX4" fmla="*/ 189781 w 3847381"/>
              <a:gd name="connsiteY4" fmla="*/ 405442 h 405442"/>
              <a:gd name="connsiteX5" fmla="*/ 0 w 3847381"/>
              <a:gd name="connsiteY5" fmla="*/ 198408 h 405442"/>
              <a:gd name="connsiteX6" fmla="*/ 189781 w 3847381"/>
              <a:gd name="connsiteY6" fmla="*/ 0 h 40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381" h="405442">
                <a:moveTo>
                  <a:pt x="189781" y="0"/>
                </a:moveTo>
                <a:lnTo>
                  <a:pt x="3666226" y="17253"/>
                </a:lnTo>
                <a:lnTo>
                  <a:pt x="3847381" y="207034"/>
                </a:lnTo>
                <a:lnTo>
                  <a:pt x="3640347" y="405442"/>
                </a:lnTo>
                <a:lnTo>
                  <a:pt x="189781" y="405442"/>
                </a:lnTo>
                <a:lnTo>
                  <a:pt x="0" y="198408"/>
                </a:lnTo>
                <a:lnTo>
                  <a:pt x="189781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Rule-breaking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44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26355" y="4333756"/>
            <a:ext cx="571504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Who suggested the term “neo-tribes” should be used instead of youth subcultures?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Ken. Plummer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Stan. Cohen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Michele Barrett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Andy Bennett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2913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2944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00750" y="428625"/>
            <a:ext cx="25717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3022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Ken. Plummer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4786313" y="6096000"/>
            <a:ext cx="3643312" cy="379413"/>
          </a:xfrm>
          <a:custGeom>
            <a:avLst/>
            <a:gdLst>
              <a:gd name="connsiteX0" fmla="*/ 0 w 3574473"/>
              <a:gd name="connsiteY0" fmla="*/ 0 h 380011"/>
              <a:gd name="connsiteX1" fmla="*/ 3431969 w 3574473"/>
              <a:gd name="connsiteY1" fmla="*/ 23751 h 380011"/>
              <a:gd name="connsiteX2" fmla="*/ 3574473 w 3574473"/>
              <a:gd name="connsiteY2" fmla="*/ 201881 h 380011"/>
              <a:gd name="connsiteX3" fmla="*/ 3396343 w 3574473"/>
              <a:gd name="connsiteY3" fmla="*/ 380011 h 380011"/>
              <a:gd name="connsiteX4" fmla="*/ 1033154 w 3574473"/>
              <a:gd name="connsiteY4" fmla="*/ 380011 h 380011"/>
              <a:gd name="connsiteX5" fmla="*/ 0 w 3574473"/>
              <a:gd name="connsiteY5" fmla="*/ 0 h 3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380011">
                <a:moveTo>
                  <a:pt x="0" y="0"/>
                </a:moveTo>
                <a:lnTo>
                  <a:pt x="3431969" y="23751"/>
                </a:lnTo>
                <a:lnTo>
                  <a:pt x="3574473" y="201881"/>
                </a:lnTo>
                <a:lnTo>
                  <a:pt x="3396343" y="380011"/>
                </a:lnTo>
                <a:lnTo>
                  <a:pt x="1033154" y="380011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60396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Michele Barrett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92895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Andy Bennett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857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Stan. Cohen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929313" y="142875"/>
            <a:ext cx="3071812" cy="274638"/>
          </a:xfrm>
          <a:prstGeom prst="round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wm-wonmilli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690016" y="4286256"/>
            <a:ext cx="3821933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Congratulations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3132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929313" y="142875"/>
            <a:ext cx="3071812" cy="274638"/>
          </a:xfrm>
          <a:prstGeom prst="round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1" name="TextBox 20">
            <a:hlinkClick r:id="" action="ppaction://hlinkshowjump?jump=endshow"/>
          </p:cNvPr>
          <p:cNvSpPr txBox="1"/>
          <p:nvPr/>
        </p:nvSpPr>
        <p:spPr>
          <a:xfrm>
            <a:off x="5072066" y="6072206"/>
            <a:ext cx="192882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Exit</a:t>
            </a:r>
            <a:endParaRPr lang="en-GB" sz="24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43108" y="4354305"/>
            <a:ext cx="5536445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wrong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answer…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" action="ppaction://hlinkshowjump?jump=firstslide"/>
          </p:cNvPr>
          <p:cNvSpPr txBox="1"/>
          <p:nvPr/>
        </p:nvSpPr>
        <p:spPr>
          <a:xfrm>
            <a:off x="5572132" y="5369889"/>
            <a:ext cx="246461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Restart</a:t>
            </a:r>
            <a:endParaRPr lang="en-GB" sz="24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owdoh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6072188" y="3714750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6" name="Mill3900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28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85918" y="4529088"/>
            <a:ext cx="614366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Which type of norm varies from group to group?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Legal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Formal 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Informal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Inflexible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lay3962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Legal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Formal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Inflexible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72188" y="3463925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8" name="Mill4025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19"/>
          <p:cNvSpPr/>
          <p:nvPr/>
        </p:nvSpPr>
        <p:spPr>
          <a:xfrm>
            <a:off x="4786313" y="5405438"/>
            <a:ext cx="3857625" cy="404812"/>
          </a:xfrm>
          <a:custGeom>
            <a:avLst/>
            <a:gdLst>
              <a:gd name="connsiteX0" fmla="*/ 189781 w 3847381"/>
              <a:gd name="connsiteY0" fmla="*/ 0 h 405442"/>
              <a:gd name="connsiteX1" fmla="*/ 3666226 w 3847381"/>
              <a:gd name="connsiteY1" fmla="*/ 17253 h 405442"/>
              <a:gd name="connsiteX2" fmla="*/ 3847381 w 3847381"/>
              <a:gd name="connsiteY2" fmla="*/ 207034 h 405442"/>
              <a:gd name="connsiteX3" fmla="*/ 3640347 w 3847381"/>
              <a:gd name="connsiteY3" fmla="*/ 405442 h 405442"/>
              <a:gd name="connsiteX4" fmla="*/ 189781 w 3847381"/>
              <a:gd name="connsiteY4" fmla="*/ 405442 h 405442"/>
              <a:gd name="connsiteX5" fmla="*/ 0 w 3847381"/>
              <a:gd name="connsiteY5" fmla="*/ 198408 h 405442"/>
              <a:gd name="connsiteX6" fmla="*/ 189781 w 3847381"/>
              <a:gd name="connsiteY6" fmla="*/ 0 h 40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381" h="405442">
                <a:moveTo>
                  <a:pt x="189781" y="0"/>
                </a:moveTo>
                <a:lnTo>
                  <a:pt x="3666226" y="17253"/>
                </a:lnTo>
                <a:lnTo>
                  <a:pt x="3847381" y="207034"/>
                </a:lnTo>
                <a:lnTo>
                  <a:pt x="3640347" y="405442"/>
                </a:lnTo>
                <a:lnTo>
                  <a:pt x="189781" y="405442"/>
                </a:lnTo>
                <a:lnTo>
                  <a:pt x="0" y="198408"/>
                </a:lnTo>
                <a:lnTo>
                  <a:pt x="189781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Informal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85918" y="4529088"/>
            <a:ext cx="592935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Punishment for deviance is also known as a?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Positive sanction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Legal sanction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" action="ppaction://hlinkshowjump?jump=nextslide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Negative sanction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Eiger sanction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38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69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72188" y="3463925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Legal sanction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Eiger sanction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72188" y="3203575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163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20"/>
          <p:cNvSpPr/>
          <p:nvPr/>
        </p:nvSpPr>
        <p:spPr>
          <a:xfrm>
            <a:off x="4786313" y="5392738"/>
            <a:ext cx="3857625" cy="406400"/>
          </a:xfrm>
          <a:custGeom>
            <a:avLst/>
            <a:gdLst>
              <a:gd name="connsiteX0" fmla="*/ 189781 w 3847381"/>
              <a:gd name="connsiteY0" fmla="*/ 0 h 405442"/>
              <a:gd name="connsiteX1" fmla="*/ 3666226 w 3847381"/>
              <a:gd name="connsiteY1" fmla="*/ 17253 h 405442"/>
              <a:gd name="connsiteX2" fmla="*/ 3847381 w 3847381"/>
              <a:gd name="connsiteY2" fmla="*/ 207034 h 405442"/>
              <a:gd name="connsiteX3" fmla="*/ 3640347 w 3847381"/>
              <a:gd name="connsiteY3" fmla="*/ 405442 h 405442"/>
              <a:gd name="connsiteX4" fmla="*/ 189781 w 3847381"/>
              <a:gd name="connsiteY4" fmla="*/ 405442 h 405442"/>
              <a:gd name="connsiteX5" fmla="*/ 0 w 3847381"/>
              <a:gd name="connsiteY5" fmla="*/ 198408 h 405442"/>
              <a:gd name="connsiteX6" fmla="*/ 189781 w 3847381"/>
              <a:gd name="connsiteY6" fmla="*/ 0 h 40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381" h="405442">
                <a:moveTo>
                  <a:pt x="189781" y="0"/>
                </a:moveTo>
                <a:lnTo>
                  <a:pt x="3666226" y="17253"/>
                </a:lnTo>
                <a:lnTo>
                  <a:pt x="3847381" y="207034"/>
                </a:lnTo>
                <a:lnTo>
                  <a:pt x="3640347" y="405442"/>
                </a:lnTo>
                <a:lnTo>
                  <a:pt x="189781" y="405442"/>
                </a:lnTo>
                <a:lnTo>
                  <a:pt x="0" y="198408"/>
                </a:lnTo>
                <a:lnTo>
                  <a:pt x="189781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Positive sanction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288958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Negative sanction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928794" y="4286256"/>
            <a:ext cx="514353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 phrase “Deviance is not a quality of      what someone does” is associated with?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Karl Marx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Harold Garfinkel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40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Robert Merton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Howard Becker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Mill272.wav">
            <a:hlinkClick r:id="" action="ppaction://media"/>
          </p:cNvPr>
          <p:cNvPicPr>
            <a:picLocks noRot="1" noChangeAspect="1"/>
          </p:cNvPicPr>
          <p:nvPr>
            <a:wavAudioFile r:embed="rId1" name="Millionaire_play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lay319.wav">
            <a:hlinkClick r:id="" action="ppaction://media"/>
          </p:cNvPr>
          <p:cNvPicPr>
            <a:picLocks noRot="1" noChangeAspect="1"/>
          </p:cNvPicPr>
          <p:nvPr>
            <a:wavAudioFile r:embed="rId2" name="playduringquestion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72188" y="3203575"/>
            <a:ext cx="2000250" cy="214313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Chris\My Documents\Sociology\Publishers\Online Classroom\Channels\Deviance\PowerPoint\Millionaire\money_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42899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Chris\My Documents\Sociology\Publishers\Online Classroom\Channels\Deviance\PowerPoint\Millionaire\game_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71942"/>
            <a:ext cx="8858313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Harold Garfinkel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72188" y="2963863"/>
            <a:ext cx="2000250" cy="214312"/>
          </a:xfrm>
          <a:prstGeom prst="roundRect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93141" y="4286256"/>
            <a:ext cx="4357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the </a:t>
            </a:r>
            <a:r>
              <a:rPr lang="en-GB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GB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answer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ill397.wav">
            <a:hlinkClick r:id="" action="ppaction://media"/>
          </p:cNvPr>
          <p:cNvPicPr>
            <a:picLocks noRot="1" noChangeAspect="1"/>
          </p:cNvPicPr>
          <p:nvPr>
            <a:wavAudioFile r:embed="rId1" name="Millionaire_win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000" y="5400000"/>
            <a:ext cx="350046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A. Karl Marx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20" y="214290"/>
            <a:ext cx="5429288" cy="3643338"/>
          </a:xfrm>
          <a:prstGeom prst="roundRect">
            <a:avLst/>
          </a:prstGeom>
          <a:solidFill>
            <a:schemeClr val="accent1">
              <a:alpha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785794"/>
            <a:ext cx="4357718" cy="2786082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Who Wants To Be A Millionaire?</a:t>
            </a:r>
            <a:endParaRPr lang="en-GB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85860"/>
            <a:ext cx="28575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Deviance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477" y="2684139"/>
            <a:ext cx="27860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Theories of Deviance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4786313" y="6096000"/>
            <a:ext cx="3714750" cy="379413"/>
          </a:xfrm>
          <a:custGeom>
            <a:avLst/>
            <a:gdLst>
              <a:gd name="connsiteX0" fmla="*/ 0 w 3574473"/>
              <a:gd name="connsiteY0" fmla="*/ 0 h 380011"/>
              <a:gd name="connsiteX1" fmla="*/ 3431969 w 3574473"/>
              <a:gd name="connsiteY1" fmla="*/ 23751 h 380011"/>
              <a:gd name="connsiteX2" fmla="*/ 3574473 w 3574473"/>
              <a:gd name="connsiteY2" fmla="*/ 201881 h 380011"/>
              <a:gd name="connsiteX3" fmla="*/ 3396343 w 3574473"/>
              <a:gd name="connsiteY3" fmla="*/ 380011 h 380011"/>
              <a:gd name="connsiteX4" fmla="*/ 1033154 w 3574473"/>
              <a:gd name="connsiteY4" fmla="*/ 380011 h 380011"/>
              <a:gd name="connsiteX5" fmla="*/ 0 w 3574473"/>
              <a:gd name="connsiteY5" fmla="*/ 0 h 3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380011">
                <a:moveTo>
                  <a:pt x="0" y="0"/>
                </a:moveTo>
                <a:lnTo>
                  <a:pt x="3431969" y="23751"/>
                </a:lnTo>
                <a:lnTo>
                  <a:pt x="3574473" y="201881"/>
                </a:lnTo>
                <a:lnTo>
                  <a:pt x="3396343" y="380011"/>
                </a:lnTo>
                <a:lnTo>
                  <a:pt x="1033154" y="380011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0000" y="5400000"/>
            <a:ext cx="288958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Robert Merton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072206"/>
            <a:ext cx="271464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D. Howard Becker</a:t>
            </a:r>
            <a:endParaRPr lang="en-GB" sz="2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948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1125</Words>
  <Application>Microsoft Office PowerPoint</Application>
  <PresentationFormat>On-screen Show (4:3)</PresentationFormat>
  <Paragraphs>256</Paragraphs>
  <Slides>33</Slides>
  <Notes>0</Notes>
  <HiddenSlides>0</HiddenSlides>
  <MMClips>47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Millionaire: Crime and Deviance</dc:title>
  <dc:subject>Theories of Deviance</dc:subject>
  <dc:creator>Chris.Livesey</dc:creator>
  <cp:lastModifiedBy>Chris.Livesey</cp:lastModifiedBy>
  <cp:revision>152</cp:revision>
  <dcterms:created xsi:type="dcterms:W3CDTF">2009-06-30T15:15:46Z</dcterms:created>
  <dcterms:modified xsi:type="dcterms:W3CDTF">2010-08-31T09:13:23Z</dcterms:modified>
</cp:coreProperties>
</file>