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9" r:id="rId4"/>
    <p:sldId id="270" r:id="rId5"/>
    <p:sldId id="256" r:id="rId6"/>
    <p:sldId id="257" r:id="rId7"/>
    <p:sldId id="258" r:id="rId8"/>
    <p:sldId id="259" r:id="rId9"/>
    <p:sldId id="260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livesey" initials="cl" lastIdx="1" clrIdx="0">
    <p:extLst>
      <p:ext uri="{19B8F6BF-5375-455C-9EA6-DF929625EA0E}">
        <p15:presenceInfo xmlns:p15="http://schemas.microsoft.com/office/powerpoint/2012/main" userId="f946dd12d20fbf9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656565"/>
    <a:srgbClr val="606060"/>
    <a:srgbClr val="686868"/>
    <a:srgbClr val="000000"/>
    <a:srgbClr val="6A6A6A"/>
    <a:srgbClr val="656367"/>
    <a:srgbClr val="55160D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51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21T22:33:21.036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B08B-D567-4495-865C-B3232BB41C1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ECFE-FB6E-4658-9836-E48A61493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32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B08B-D567-4495-865C-B3232BB41C1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ECFE-FB6E-4658-9836-E48A61493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35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B08B-D567-4495-865C-B3232BB41C1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ECFE-FB6E-4658-9836-E48A61493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1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B08B-D567-4495-865C-B3232BB41C1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ECFE-FB6E-4658-9836-E48A61493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8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B08B-D567-4495-865C-B3232BB41C1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ECFE-FB6E-4658-9836-E48A61493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2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B08B-D567-4495-865C-B3232BB41C1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ECFE-FB6E-4658-9836-E48A61493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8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B08B-D567-4495-865C-B3232BB41C1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ECFE-FB6E-4658-9836-E48A61493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7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B08B-D567-4495-865C-B3232BB41C1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ECFE-FB6E-4658-9836-E48A61493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1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B08B-D567-4495-865C-B3232BB41C1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ECFE-FB6E-4658-9836-E48A61493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7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B08B-D567-4495-865C-B3232BB41C1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ECFE-FB6E-4658-9836-E48A61493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4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B08B-D567-4495-865C-B3232BB41C1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ECFE-FB6E-4658-9836-E48A61493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9B08B-D567-4495-865C-B3232BB41C1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2ECFE-FB6E-4658-9836-E48A61493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9.jpg"/><Relationship Id="rId7" Type="http://schemas.openxmlformats.org/officeDocument/2006/relationships/slide" Target="slide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0.png"/><Relationship Id="rId7" Type="http://schemas.openxmlformats.org/officeDocument/2006/relationships/slide" Target="slide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1.jpg"/><Relationship Id="rId7" Type="http://schemas.openxmlformats.org/officeDocument/2006/relationships/slide" Target="slide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2.jpg"/><Relationship Id="rId7" Type="http://schemas.openxmlformats.org/officeDocument/2006/relationships/slide" Target="slide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3.png"/><Relationship Id="rId7" Type="http://schemas.microsoft.com/office/2007/relationships/hdphoto" Target="../media/hdphoto3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comments" Target="../comments/comment1.xml"/><Relationship Id="rId5" Type="http://schemas.microsoft.com/office/2007/relationships/hdphoto" Target="../media/hdphoto2.wdp"/><Relationship Id="rId10" Type="http://schemas.openxmlformats.org/officeDocument/2006/relationships/image" Target="../media/image7.jpg"/><Relationship Id="rId4" Type="http://schemas.openxmlformats.org/officeDocument/2006/relationships/image" Target="../media/image3.png"/><Relationship Id="rId9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.jpg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4.jpg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slide" Target="slide5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4.jpg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slide" Target="slide5.xml"/><Relationship Id="rId10" Type="http://schemas.microsoft.com/office/2007/relationships/hdphoto" Target="../media/hdphoto2.wdp"/><Relationship Id="rId4" Type="http://schemas.openxmlformats.org/officeDocument/2006/relationships/image" Target="../media/image8.jp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8.xml"/><Relationship Id="rId7" Type="http://schemas.openxmlformats.org/officeDocument/2006/relationships/slide" Target="slide9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microsoft.com/office/2007/relationships/hdphoto" Target="../media/hdphoto2.wdp"/><Relationship Id="rId10" Type="http://schemas.openxmlformats.org/officeDocument/2006/relationships/image" Target="../media/image7.jpg"/><Relationship Id="rId4" Type="http://schemas.openxmlformats.org/officeDocument/2006/relationships/image" Target="../media/image3.png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jpg"/><Relationship Id="rId7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9.jpg"/><Relationship Id="rId9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jpg"/><Relationship Id="rId7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jpg"/><Relationship Id="rId7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11.jpg"/><Relationship Id="rId9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jpg"/><Relationship Id="rId7" Type="http://schemas.openxmlformats.org/officeDocument/2006/relationships/slide" Target="slide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1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67" b="97500" l="180" r="9982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49" y="0"/>
            <a:ext cx="6343651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TextBox 4"/>
          <p:cNvSpPr txBox="1"/>
          <p:nvPr/>
        </p:nvSpPr>
        <p:spPr>
          <a:xfrm>
            <a:off x="690664" y="678732"/>
            <a:ext cx="52432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bg1"/>
                </a:solidFill>
                <a:latin typeface="True Crimes" pitchFamily="2" charset="0"/>
              </a:rPr>
              <a:t>The</a:t>
            </a:r>
          </a:p>
          <a:p>
            <a:r>
              <a:rPr lang="en-GB" sz="7200" dirty="0">
                <a:solidFill>
                  <a:schemeClr val="bg1"/>
                </a:solidFill>
                <a:latin typeface="True Crimes" pitchFamily="2" charset="0"/>
              </a:rPr>
              <a:t>Sociological</a:t>
            </a:r>
          </a:p>
          <a:p>
            <a:r>
              <a:rPr lang="en-GB" sz="7200" dirty="0">
                <a:solidFill>
                  <a:schemeClr val="bg1"/>
                </a:solidFill>
                <a:latin typeface="True Crimes" pitchFamily="2" charset="0"/>
              </a:rPr>
              <a:t>Detectives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0663" y="4190496"/>
            <a:ext cx="5243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rue Crimes" pitchFamily="2" charset="0"/>
              </a:rPr>
              <a:t>investigate…</a:t>
            </a:r>
            <a:endParaRPr lang="en-US" sz="7200" dirty="0">
              <a:solidFill>
                <a:schemeClr val="accent1">
                  <a:lumMod val="20000"/>
                  <a:lumOff val="80000"/>
                </a:schemeClr>
              </a:solidFill>
              <a:latin typeface="True Cr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96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43" y="-1"/>
            <a:ext cx="12204143" cy="6858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975" y="525425"/>
            <a:ext cx="4156582" cy="31316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 rot="21444212">
            <a:off x="1466249" y="573523"/>
            <a:ext cx="2970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Evidence?</a:t>
            </a:r>
            <a:endParaRPr lang="en-US" sz="44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80329" y="916132"/>
            <a:ext cx="4231342" cy="2734026"/>
            <a:chOff x="7569933" y="199685"/>
            <a:chExt cx="4231342" cy="273402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0" b="83152" l="20939" r="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9933" y="199685"/>
              <a:ext cx="4231342" cy="273402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21444212">
              <a:off x="8467832" y="1025141"/>
              <a:ext cx="24355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>
                  <a:solidFill>
                    <a:srgbClr val="FF0000"/>
                  </a:solidFill>
                  <a:latin typeface="Permanent Marker" panose="02000000000000000000" pitchFamily="2" charset="0"/>
                  <a:ea typeface="Permanent Marker" panose="02000000000000000000" pitchFamily="2" charset="0"/>
                </a:rPr>
                <a:t>Family</a:t>
              </a:r>
              <a:endParaRPr lang="en-US" sz="4400" dirty="0">
                <a:solidFill>
                  <a:srgbClr val="FF0000"/>
                </a:solidFill>
                <a:latin typeface="Permanent Marker" panose="02000000000000000000" pitchFamily="2" charset="0"/>
                <a:ea typeface="Permanent Marker" panose="02000000000000000000" pitchFamily="2" charset="0"/>
              </a:endParaRPr>
            </a:p>
          </p:txBody>
        </p:sp>
      </p:grpSp>
      <p:pic>
        <p:nvPicPr>
          <p:cNvPr id="16" name="Picture 15">
            <a:hlinkClick r:id="rId6" action="ppaction://hlinksldjump" tooltip="Suspects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7" y="5689927"/>
            <a:ext cx="1495176" cy="112650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 rot="21335158">
            <a:off x="1254557" y="1263813"/>
            <a:ext cx="338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test the Theories!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0" b="83152" l="20939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1844">
            <a:off x="9267031" y="136152"/>
            <a:ext cx="2949247" cy="1905617"/>
          </a:xfrm>
          <a:prstGeom prst="rect">
            <a:avLst/>
          </a:prstGeom>
        </p:spPr>
      </p:pic>
      <p:sp>
        <p:nvSpPr>
          <p:cNvPr id="3" name="TextBox 2">
            <a:hlinkClick r:id="rId7" action="ppaction://hlinksldjump"/>
          </p:cNvPr>
          <p:cNvSpPr txBox="1"/>
          <p:nvPr/>
        </p:nvSpPr>
        <p:spPr>
          <a:xfrm rot="1111844">
            <a:off x="9830759" y="551936"/>
            <a:ext cx="18336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00FF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Ready to Report?</a:t>
            </a:r>
            <a:endParaRPr lang="en-US" sz="2800" dirty="0">
              <a:solidFill>
                <a:srgbClr val="0000FF"/>
              </a:solidFill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pic>
        <p:nvPicPr>
          <p:cNvPr id="18" name="Picture 17">
            <a:hlinkClick r:id="rId8" action="ppaction://hlinksldjump" tooltip="Case Fil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294" y="5564025"/>
            <a:ext cx="1847199" cy="129209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0" b="83152" l="20939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601" y="1772685"/>
            <a:ext cx="6338047" cy="273402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rot="21444212">
            <a:off x="538516" y="2202973"/>
            <a:ext cx="3972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Possible  sources of evidence?</a:t>
            </a:r>
            <a:endParaRPr lang="en-US" sz="36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463067"/>
              </p:ext>
            </p:extLst>
          </p:nvPr>
        </p:nvGraphicFramePr>
        <p:xfrm>
          <a:off x="1698052" y="4046369"/>
          <a:ext cx="8795896" cy="2072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7948">
                  <a:extLst>
                    <a:ext uri="{9D8B030D-6E8A-4147-A177-3AD203B41FA5}">
                      <a16:colId xmlns:a16="http://schemas.microsoft.com/office/drawing/2014/main" val="1917034655"/>
                    </a:ext>
                  </a:extLst>
                </a:gridCol>
                <a:gridCol w="4397948">
                  <a:extLst>
                    <a:ext uri="{9D8B030D-6E8A-4147-A177-3AD203B41FA5}">
                      <a16:colId xmlns:a16="http://schemas.microsoft.com/office/drawing/2014/main" val="1013725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Material </a:t>
                      </a:r>
                      <a:r>
                        <a:rPr lang="fr-FR" sz="2800" dirty="0" err="1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Deprivation</a:t>
                      </a:r>
                      <a:r>
                        <a:rPr lang="fr-FR" sz="28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 err="1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Situational</a:t>
                      </a:r>
                      <a:r>
                        <a:rPr lang="fr-FR" sz="28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 </a:t>
                      </a:r>
                      <a:r>
                        <a:rPr lang="fr-FR" sz="2800" dirty="0" err="1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Constraints</a:t>
                      </a:r>
                      <a:endParaRPr lang="fr-FR" sz="2800" dirty="0">
                        <a:latin typeface="Permanent Marker" panose="02000000000000000000" pitchFamily="2" charset="0"/>
                        <a:ea typeface="Permanent Marker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57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Genetic </a:t>
                      </a:r>
                      <a:r>
                        <a:rPr lang="fr-FR" sz="2800" dirty="0" err="1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Inheritance</a:t>
                      </a:r>
                      <a:endParaRPr lang="fr-FR" sz="2800" dirty="0">
                        <a:latin typeface="Permanent Marker" panose="02000000000000000000" pitchFamily="2" charset="0"/>
                        <a:ea typeface="Permanent Marker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Cultural Capital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676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Parental Attitudes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Cultural </a:t>
                      </a:r>
                      <a:r>
                        <a:rPr lang="fr-FR" sz="2800" dirty="0" err="1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Deprivation</a:t>
                      </a:r>
                      <a:endParaRPr lang="fr-FR" sz="2800" dirty="0">
                        <a:latin typeface="Permanent Marker" panose="02000000000000000000" pitchFamily="2" charset="0"/>
                        <a:ea typeface="Permanent Marker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935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Class Subcultures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 err="1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Gender</a:t>
                      </a:r>
                      <a:r>
                        <a:rPr lang="fr-FR" sz="28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 Socialisation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233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62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43" y="-1"/>
            <a:ext cx="12204143" cy="6858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975" y="603315"/>
            <a:ext cx="4247532" cy="31862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 rot="21444212">
            <a:off x="1466244" y="573301"/>
            <a:ext cx="2980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Evidence?</a:t>
            </a:r>
            <a:endParaRPr lang="en-US" sz="44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80329" y="916132"/>
            <a:ext cx="4231342" cy="2734026"/>
            <a:chOff x="7569933" y="199685"/>
            <a:chExt cx="4231342" cy="273402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0" b="83152" l="20939" r="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9933" y="199685"/>
              <a:ext cx="4231342" cy="273402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21444212">
              <a:off x="8467832" y="1025141"/>
              <a:ext cx="24355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>
                  <a:solidFill>
                    <a:srgbClr val="FF0000"/>
                  </a:solidFill>
                  <a:latin typeface="Permanent Marker" panose="02000000000000000000" pitchFamily="2" charset="0"/>
                  <a:ea typeface="Permanent Marker" panose="02000000000000000000" pitchFamily="2" charset="0"/>
                </a:rPr>
                <a:t>School</a:t>
              </a:r>
              <a:endParaRPr lang="en-US" sz="4400" dirty="0">
                <a:solidFill>
                  <a:srgbClr val="FF0000"/>
                </a:solidFill>
                <a:latin typeface="Permanent Marker" panose="02000000000000000000" pitchFamily="2" charset="0"/>
                <a:ea typeface="Permanent Marker" panose="02000000000000000000" pitchFamily="2" charset="0"/>
              </a:endParaRPr>
            </a:p>
          </p:txBody>
        </p:sp>
      </p:grpSp>
      <p:pic>
        <p:nvPicPr>
          <p:cNvPr id="16" name="Picture 15">
            <a:hlinkClick r:id="rId6" action="ppaction://hlinksldjump" tooltip="Suspects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7" y="5689927"/>
            <a:ext cx="1495176" cy="116807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0" b="83152" l="20939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1844">
            <a:off x="9267031" y="136152"/>
            <a:ext cx="2949247" cy="1905617"/>
          </a:xfrm>
          <a:prstGeom prst="rect">
            <a:avLst/>
          </a:prstGeom>
        </p:spPr>
      </p:pic>
      <p:sp>
        <p:nvSpPr>
          <p:cNvPr id="21" name="TextBox 20">
            <a:hlinkClick r:id="rId7" action="ppaction://hlinksldjump"/>
          </p:cNvPr>
          <p:cNvSpPr txBox="1"/>
          <p:nvPr/>
        </p:nvSpPr>
        <p:spPr>
          <a:xfrm rot="1111844">
            <a:off x="9830759" y="551936"/>
            <a:ext cx="18336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00FF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Ready to Report?</a:t>
            </a:r>
            <a:endParaRPr lang="en-US" sz="2800" dirty="0">
              <a:solidFill>
                <a:srgbClr val="0000FF"/>
              </a:solidFill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pic>
        <p:nvPicPr>
          <p:cNvPr id="18" name="Picture 17">
            <a:hlinkClick r:id="rId8" action="ppaction://hlinksldjump" tooltip="Case Fil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294" y="5564025"/>
            <a:ext cx="1847199" cy="129209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416877"/>
              </p:ext>
            </p:extLst>
          </p:nvPr>
        </p:nvGraphicFramePr>
        <p:xfrm>
          <a:off x="1963270" y="4230229"/>
          <a:ext cx="10228730" cy="179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95611">
                  <a:extLst>
                    <a:ext uri="{9D8B030D-6E8A-4147-A177-3AD203B41FA5}">
                      <a16:colId xmlns:a16="http://schemas.microsoft.com/office/drawing/2014/main" val="1917034655"/>
                    </a:ext>
                  </a:extLst>
                </a:gridCol>
                <a:gridCol w="5133119">
                  <a:extLst>
                    <a:ext uri="{9D8B030D-6E8A-4147-A177-3AD203B41FA5}">
                      <a16:colId xmlns:a16="http://schemas.microsoft.com/office/drawing/2014/main" val="1013725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The Hidden Curriculum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Labelling and Stereotypes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Class Discrimination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Sex Discrimination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Racial Discrimination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Streaming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Banding and Setting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latin typeface="Permanent Marker" panose="02000000000000000000" pitchFamily="2" charset="0"/>
                        <a:ea typeface="Permanent Marker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570408"/>
                  </a:ext>
                </a:extLst>
              </a:tr>
            </a:tbl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0" b="83152" l="20939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602" y="1832265"/>
            <a:ext cx="6338047" cy="273402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 rot="21444212">
            <a:off x="538516" y="2202973"/>
            <a:ext cx="3972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Possible  sources of evidence?</a:t>
            </a:r>
            <a:endParaRPr lang="en-US" sz="36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21335158">
            <a:off x="1254557" y="1263813"/>
            <a:ext cx="338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test the Theories!</a:t>
            </a:r>
          </a:p>
        </p:txBody>
      </p:sp>
    </p:spTree>
    <p:extLst>
      <p:ext uri="{BB962C8B-B14F-4D97-AF65-F5344CB8AC3E}">
        <p14:creationId xmlns:p14="http://schemas.microsoft.com/office/powerpoint/2010/main" val="75001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43" y="-1"/>
            <a:ext cx="12204143" cy="6858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974" y="519920"/>
            <a:ext cx="4256959" cy="32319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9" name="Group 8"/>
          <p:cNvGrpSpPr/>
          <p:nvPr/>
        </p:nvGrpSpPr>
        <p:grpSpPr>
          <a:xfrm>
            <a:off x="3980329" y="916132"/>
            <a:ext cx="4231342" cy="2734026"/>
            <a:chOff x="7569933" y="199685"/>
            <a:chExt cx="4231342" cy="273402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0" b="83152" l="20939" r="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9933" y="199685"/>
              <a:ext cx="4231342" cy="273402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21444212">
              <a:off x="8467832" y="686587"/>
              <a:ext cx="243554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>
                  <a:solidFill>
                    <a:srgbClr val="FF0000"/>
                  </a:solidFill>
                  <a:latin typeface="Permanent Marker" panose="02000000000000000000" pitchFamily="2" charset="0"/>
                  <a:ea typeface="Permanent Marker" panose="02000000000000000000" pitchFamily="2" charset="0"/>
                </a:rPr>
                <a:t>Peer</a:t>
              </a:r>
            </a:p>
            <a:p>
              <a:pPr algn="ctr"/>
              <a:r>
                <a:rPr lang="en-GB" sz="4400" dirty="0">
                  <a:solidFill>
                    <a:srgbClr val="FF0000"/>
                  </a:solidFill>
                  <a:latin typeface="Permanent Marker" panose="02000000000000000000" pitchFamily="2" charset="0"/>
                  <a:ea typeface="Permanent Marker" panose="02000000000000000000" pitchFamily="2" charset="0"/>
                </a:rPr>
                <a:t>Group</a:t>
              </a:r>
              <a:endParaRPr lang="en-US" sz="4400" dirty="0">
                <a:solidFill>
                  <a:srgbClr val="FF0000"/>
                </a:solidFill>
                <a:latin typeface="Permanent Marker" panose="02000000000000000000" pitchFamily="2" charset="0"/>
                <a:ea typeface="Permanent Marker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 rot="21444212">
            <a:off x="1466244" y="573301"/>
            <a:ext cx="2980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Evidence?</a:t>
            </a:r>
            <a:endParaRPr lang="en-US" sz="44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pic>
        <p:nvPicPr>
          <p:cNvPr id="20" name="Picture 19">
            <a:hlinkClick r:id="rId6" action="ppaction://hlinksldjump" tooltip="Suspects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7" y="5689926"/>
            <a:ext cx="1495176" cy="110362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0" b="83152" l="20939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1844">
            <a:off x="9267031" y="136152"/>
            <a:ext cx="2949247" cy="1905617"/>
          </a:xfrm>
          <a:prstGeom prst="rect">
            <a:avLst/>
          </a:prstGeom>
        </p:spPr>
      </p:pic>
      <p:sp>
        <p:nvSpPr>
          <p:cNvPr id="22" name="TextBox 21">
            <a:hlinkClick r:id="rId7" action="ppaction://hlinksldjump"/>
          </p:cNvPr>
          <p:cNvSpPr txBox="1"/>
          <p:nvPr/>
        </p:nvSpPr>
        <p:spPr>
          <a:xfrm rot="1111844">
            <a:off x="9830759" y="551936"/>
            <a:ext cx="18336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00FF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Ready to Report?</a:t>
            </a:r>
            <a:endParaRPr lang="en-US" sz="2800" dirty="0">
              <a:solidFill>
                <a:srgbClr val="0000FF"/>
              </a:solidFill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pic>
        <p:nvPicPr>
          <p:cNvPr id="23" name="Picture 22">
            <a:hlinkClick r:id="rId8" action="ppaction://hlinksldjump" tooltip="Case Fil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294" y="5564025"/>
            <a:ext cx="1847199" cy="129209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8903"/>
              </p:ext>
            </p:extLst>
          </p:nvPr>
        </p:nvGraphicFramePr>
        <p:xfrm>
          <a:off x="1698052" y="4046369"/>
          <a:ext cx="8795896" cy="2072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7948">
                  <a:extLst>
                    <a:ext uri="{9D8B030D-6E8A-4147-A177-3AD203B41FA5}">
                      <a16:colId xmlns:a16="http://schemas.microsoft.com/office/drawing/2014/main" val="1917034655"/>
                    </a:ext>
                  </a:extLst>
                </a:gridCol>
                <a:gridCol w="4397948">
                  <a:extLst>
                    <a:ext uri="{9D8B030D-6E8A-4147-A177-3AD203B41FA5}">
                      <a16:colId xmlns:a16="http://schemas.microsoft.com/office/drawing/2014/main" val="1013725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Peer 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800" dirty="0">
                        <a:latin typeface="Permanent Marker" panose="02000000000000000000" pitchFamily="2" charset="0"/>
                        <a:ea typeface="Permanent Marker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57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 err="1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Gender</a:t>
                      </a:r>
                      <a:r>
                        <a:rPr lang="fr-FR" sz="28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 socialisation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800" dirty="0">
                        <a:latin typeface="Permanent Marker" panose="02000000000000000000" pitchFamily="2" charset="0"/>
                        <a:ea typeface="Permanent Marker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676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 err="1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Gendered</a:t>
                      </a:r>
                      <a:r>
                        <a:rPr lang="fr-FR" sz="28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 Curriculum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800" dirty="0">
                        <a:latin typeface="Permanent Marker" panose="02000000000000000000" pitchFamily="2" charset="0"/>
                        <a:ea typeface="Permanent Marker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935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 err="1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Pupil</a:t>
                      </a:r>
                      <a:r>
                        <a:rPr lang="fr-FR" sz="28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 Subcultures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800" dirty="0">
                        <a:latin typeface="Permanent Marker" panose="02000000000000000000" pitchFamily="2" charset="0"/>
                        <a:ea typeface="Permanent Marker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233040"/>
                  </a:ext>
                </a:extLst>
              </a:tr>
            </a:tbl>
          </a:graphicData>
        </a:graphic>
      </p:graphicFrame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0" b="83152" l="20939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602" y="1832265"/>
            <a:ext cx="6338047" cy="273402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 rot="21444212">
            <a:off x="538516" y="2202973"/>
            <a:ext cx="3972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Possible  sources of evidence?</a:t>
            </a:r>
            <a:endParaRPr lang="en-US" sz="36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1335158">
            <a:off x="1254557" y="1263813"/>
            <a:ext cx="338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test the Theories!</a:t>
            </a:r>
          </a:p>
        </p:txBody>
      </p:sp>
    </p:spTree>
    <p:extLst>
      <p:ext uri="{BB962C8B-B14F-4D97-AF65-F5344CB8AC3E}">
        <p14:creationId xmlns:p14="http://schemas.microsoft.com/office/powerpoint/2010/main" val="190353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43" y="-1"/>
            <a:ext cx="12204143" cy="6858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975" y="525425"/>
            <a:ext cx="4266386" cy="3198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9" name="Group 8"/>
          <p:cNvGrpSpPr/>
          <p:nvPr/>
        </p:nvGrpSpPr>
        <p:grpSpPr>
          <a:xfrm>
            <a:off x="3980329" y="916132"/>
            <a:ext cx="4231342" cy="2734026"/>
            <a:chOff x="7569933" y="199685"/>
            <a:chExt cx="4231342" cy="273402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0" b="83152" l="20939" r="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9933" y="199685"/>
              <a:ext cx="4231342" cy="273402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21444212">
              <a:off x="8467832" y="1025141"/>
              <a:ext cx="24355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>
                  <a:solidFill>
                    <a:srgbClr val="FF0000"/>
                  </a:solidFill>
                  <a:latin typeface="Permanent Marker" panose="02000000000000000000" pitchFamily="2" charset="0"/>
                  <a:ea typeface="Permanent Marker" panose="02000000000000000000" pitchFamily="2" charset="0"/>
                </a:rPr>
                <a:t>Work</a:t>
              </a:r>
              <a:endParaRPr lang="en-US" sz="4400" dirty="0">
                <a:solidFill>
                  <a:srgbClr val="FF0000"/>
                </a:solidFill>
                <a:latin typeface="Permanent Marker" panose="02000000000000000000" pitchFamily="2" charset="0"/>
                <a:ea typeface="Permanent Marker" panose="02000000000000000000" pitchFamily="2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 rot="21444212">
            <a:off x="1466244" y="573301"/>
            <a:ext cx="2980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Evidence?</a:t>
            </a:r>
            <a:endParaRPr lang="en-US" sz="44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pic>
        <p:nvPicPr>
          <p:cNvPr id="20" name="Picture 19">
            <a:hlinkClick r:id="rId6" action="ppaction://hlinksldjump" tooltip="Suspects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7" y="5689926"/>
            <a:ext cx="1495176" cy="112650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0" b="83152" l="20939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1844">
            <a:off x="9267031" y="136152"/>
            <a:ext cx="2949247" cy="1905617"/>
          </a:xfrm>
          <a:prstGeom prst="rect">
            <a:avLst/>
          </a:prstGeom>
        </p:spPr>
      </p:pic>
      <p:sp>
        <p:nvSpPr>
          <p:cNvPr id="22" name="TextBox 21">
            <a:hlinkClick r:id="rId7" action="ppaction://hlinksldjump"/>
          </p:cNvPr>
          <p:cNvSpPr txBox="1"/>
          <p:nvPr/>
        </p:nvSpPr>
        <p:spPr>
          <a:xfrm rot="1111844">
            <a:off x="9830759" y="551936"/>
            <a:ext cx="18336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00FF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Ready to Report?</a:t>
            </a:r>
            <a:endParaRPr lang="en-US" sz="2800" dirty="0">
              <a:solidFill>
                <a:srgbClr val="0000FF"/>
              </a:solidFill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pic>
        <p:nvPicPr>
          <p:cNvPr id="23" name="Picture 22">
            <a:hlinkClick r:id="rId8" action="ppaction://hlinksldjump" tooltip="Case Fil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294" y="5564025"/>
            <a:ext cx="1847199" cy="129209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064369"/>
              </p:ext>
            </p:extLst>
          </p:nvPr>
        </p:nvGraphicFramePr>
        <p:xfrm>
          <a:off x="1904240" y="4197235"/>
          <a:ext cx="9579548" cy="179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9774">
                  <a:extLst>
                    <a:ext uri="{9D8B030D-6E8A-4147-A177-3AD203B41FA5}">
                      <a16:colId xmlns:a16="http://schemas.microsoft.com/office/drawing/2014/main" val="1917034655"/>
                    </a:ext>
                  </a:extLst>
                </a:gridCol>
                <a:gridCol w="4789774">
                  <a:extLst>
                    <a:ext uri="{9D8B030D-6E8A-4147-A177-3AD203B41FA5}">
                      <a16:colId xmlns:a16="http://schemas.microsoft.com/office/drawing/2014/main" val="1013725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 err="1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Employment</a:t>
                      </a:r>
                      <a:r>
                        <a:rPr lang="fr-FR" sz="28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 </a:t>
                      </a:r>
                      <a:r>
                        <a:rPr lang="fr-FR" sz="2800" dirty="0" err="1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Opportunities</a:t>
                      </a:r>
                      <a:endParaRPr lang="fr-FR" sz="2800" dirty="0">
                        <a:latin typeface="Permanent Marker" panose="02000000000000000000" pitchFamily="2" charset="0"/>
                        <a:ea typeface="Permanent Marker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 err="1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Sexual</a:t>
                      </a:r>
                      <a:r>
                        <a:rPr lang="fr-FR" sz="28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 Discrimination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Racial Discrimination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 err="1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Patriarchal</a:t>
                      </a:r>
                      <a:r>
                        <a:rPr lang="fr-FR" sz="28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 Attitudes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800" dirty="0">
                        <a:latin typeface="Permanent Marker" panose="02000000000000000000" pitchFamily="2" charset="0"/>
                        <a:ea typeface="Permanent Marker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570408"/>
                  </a:ext>
                </a:extLst>
              </a:tr>
            </a:tbl>
          </a:graphicData>
        </a:graphic>
      </p:graphicFrame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0" b="83152" l="20939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602" y="1832265"/>
            <a:ext cx="6338047" cy="273402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 rot="21444212">
            <a:off x="538516" y="2202973"/>
            <a:ext cx="3972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Possible  sources of evidence?</a:t>
            </a:r>
            <a:endParaRPr lang="en-US" sz="36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1335158">
            <a:off x="1254557" y="1263813"/>
            <a:ext cx="338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test the Theories!</a:t>
            </a:r>
          </a:p>
        </p:txBody>
      </p:sp>
    </p:spTree>
    <p:extLst>
      <p:ext uri="{BB962C8B-B14F-4D97-AF65-F5344CB8AC3E}">
        <p14:creationId xmlns:p14="http://schemas.microsoft.com/office/powerpoint/2010/main" val="375159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43" y="-1"/>
            <a:ext cx="12204143" cy="6858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0"/>
          <a:stretch/>
        </p:blipFill>
        <p:spPr>
          <a:xfrm>
            <a:off x="6762975" y="1066800"/>
            <a:ext cx="4156582" cy="24641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0" b="83152" l="20939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602" y="1832265"/>
            <a:ext cx="6338047" cy="27340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1444212">
            <a:off x="537122" y="1959127"/>
            <a:ext cx="39721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  <a:p>
            <a:pPr algn="ctr"/>
            <a:r>
              <a:rPr lang="en-GB" sz="28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Prepare a case examining all sides of the question</a:t>
            </a:r>
            <a:endParaRPr lang="en-US" sz="28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456279"/>
              </p:ext>
            </p:extLst>
          </p:nvPr>
        </p:nvGraphicFramePr>
        <p:xfrm>
          <a:off x="1685365" y="4046369"/>
          <a:ext cx="8808583" cy="2072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0635">
                  <a:extLst>
                    <a:ext uri="{9D8B030D-6E8A-4147-A177-3AD203B41FA5}">
                      <a16:colId xmlns:a16="http://schemas.microsoft.com/office/drawing/2014/main" val="1917034655"/>
                    </a:ext>
                  </a:extLst>
                </a:gridCol>
                <a:gridCol w="4397948">
                  <a:extLst>
                    <a:ext uri="{9D8B030D-6E8A-4147-A177-3AD203B41FA5}">
                      <a16:colId xmlns:a16="http://schemas.microsoft.com/office/drawing/2014/main" val="1013725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800" dirty="0">
                        <a:latin typeface="Permanent Marker" panose="02000000000000000000" pitchFamily="2" charset="0"/>
                        <a:ea typeface="Permanent Marker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800" dirty="0">
                        <a:latin typeface="Permanent Marker" panose="02000000000000000000" pitchFamily="2" charset="0"/>
                        <a:ea typeface="Permanent Marker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57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800" dirty="0">
                        <a:latin typeface="Permanent Marker" panose="02000000000000000000" pitchFamily="2" charset="0"/>
                        <a:ea typeface="Permanent Marker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800" dirty="0">
                        <a:latin typeface="Permanent Marker" panose="02000000000000000000" pitchFamily="2" charset="0"/>
                        <a:ea typeface="Permanent Marker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676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800" dirty="0">
                        <a:latin typeface="Permanent Marker" panose="02000000000000000000" pitchFamily="2" charset="0"/>
                        <a:ea typeface="Permanent Marker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800" dirty="0">
                        <a:latin typeface="Permanent Marker" panose="02000000000000000000" pitchFamily="2" charset="0"/>
                        <a:ea typeface="Permanent Marker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935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800" dirty="0">
                        <a:latin typeface="Permanent Marker" panose="02000000000000000000" pitchFamily="2" charset="0"/>
                        <a:ea typeface="Permanent Marker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800" dirty="0">
                        <a:latin typeface="Permanent Marker" panose="02000000000000000000" pitchFamily="2" charset="0"/>
                        <a:ea typeface="Permanent Marker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233040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 rot="21444212">
            <a:off x="1466249" y="573523"/>
            <a:ext cx="2970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Report?</a:t>
            </a:r>
            <a:endParaRPr lang="en-US" sz="44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73985" y="1161541"/>
            <a:ext cx="4231342" cy="2734026"/>
            <a:chOff x="7569933" y="199685"/>
            <a:chExt cx="4231342" cy="273402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0" b="83152" l="20939" r="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9933" y="199685"/>
              <a:ext cx="4231342" cy="273402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21444212">
              <a:off x="8467832" y="501922"/>
              <a:ext cx="243554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Permanent Marker" panose="02000000000000000000" pitchFamily="2" charset="0"/>
                  <a:ea typeface="Permanent Marker" panose="02000000000000000000" pitchFamily="2" charset="0"/>
                </a:rPr>
                <a:t>Combine suspects, evidence and theories</a:t>
              </a:r>
              <a:endParaRPr lang="en-US" sz="2800" dirty="0">
                <a:latin typeface="Permanent Marker" panose="02000000000000000000" pitchFamily="2" charset="0"/>
                <a:ea typeface="Permanent Marker" panose="02000000000000000000" pitchFamily="2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50345" y="4411012"/>
            <a:ext cx="99687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“Evaluate the view that differences in educational achievement between social groups are the result of factors and processes within schools” </a:t>
            </a:r>
            <a:endParaRPr lang="en-US" sz="28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98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886">
            <a:off x="-308980" y="5374842"/>
            <a:ext cx="2138390" cy="1475342"/>
          </a:xfrm>
          <a:prstGeom prst="rect">
            <a:avLst/>
          </a:prstGeom>
        </p:spPr>
      </p:pic>
      <p:sp>
        <p:nvSpPr>
          <p:cNvPr id="19" name="TextBox 18">
            <a:hlinkClick r:id="rId8" action="ppaction://hlinksldjump"/>
          </p:cNvPr>
          <p:cNvSpPr txBox="1"/>
          <p:nvPr/>
        </p:nvSpPr>
        <p:spPr>
          <a:xfrm rot="1195601">
            <a:off x="224285" y="5491716"/>
            <a:ext cx="1299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  <a:p>
            <a:r>
              <a:rPr lang="en-GB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Credits</a:t>
            </a:r>
            <a:endParaRPr lang="en-US" sz="24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pic>
        <p:nvPicPr>
          <p:cNvPr id="16" name="Picture 15">
            <a:hlinkClick r:id="rId9" action="ppaction://hlinksldjump" tooltip="Case File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294" y="5564025"/>
            <a:ext cx="1847199" cy="129209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9418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67" b="97500" l="180" r="9982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49" y="0"/>
            <a:ext cx="6343651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TextBox 4"/>
          <p:cNvSpPr txBox="1"/>
          <p:nvPr/>
        </p:nvSpPr>
        <p:spPr>
          <a:xfrm>
            <a:off x="605140" y="1827577"/>
            <a:ext cx="5243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True Crimes" pitchFamily="2" charset="0"/>
                <a:ea typeface="Permanent Marker" panose="02000000000000000000" pitchFamily="2" charset="0"/>
              </a:rPr>
              <a:t>Design and Implementation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7689" y="3257987"/>
            <a:ext cx="524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True Crimes" pitchFamily="2" charset="0"/>
                <a:ea typeface="Permanent Marker" panose="02000000000000000000" pitchFamily="2" charset="0"/>
              </a:rPr>
              <a:t>Chris Livesey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07543" y="2612407"/>
            <a:ext cx="4283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True Crimes" pitchFamily="2" charset="0"/>
              </a:rPr>
              <a:t>shortcutstv.com</a:t>
            </a:r>
            <a:endParaRPr lang="en-US" sz="4800" dirty="0">
              <a:solidFill>
                <a:schemeClr val="bg1"/>
              </a:solidFill>
              <a:latin typeface="True Cr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77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xit" presetSubtype="1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050"/>
            <a:ext cx="12192000" cy="44658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400131">
            <a:off x="927579" y="3772997"/>
            <a:ext cx="692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55160D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Differential Educational Achievement</a:t>
            </a:r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0" b="83152" l="20939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607">
            <a:off x="1076305" y="3968419"/>
            <a:ext cx="3008779" cy="2034989"/>
          </a:xfrm>
          <a:prstGeom prst="rect">
            <a:avLst/>
          </a:prstGeom>
        </p:spPr>
      </p:pic>
      <p:sp>
        <p:nvSpPr>
          <p:cNvPr id="7" name="TextBox 6">
            <a:hlinkClick r:id="rId4" action="ppaction://hlinksldjump"/>
          </p:cNvPr>
          <p:cNvSpPr txBox="1"/>
          <p:nvPr/>
        </p:nvSpPr>
        <p:spPr>
          <a:xfrm rot="608607">
            <a:off x="1722324" y="4631295"/>
            <a:ext cx="171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55160D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Briefing</a:t>
            </a:r>
            <a:endParaRPr lang="en-US" sz="2800" dirty="0">
              <a:solidFill>
                <a:srgbClr val="FF0000"/>
              </a:solidFill>
              <a:latin typeface="Bloody" pitchFamily="2" charset="0"/>
            </a:endParaRPr>
          </a:p>
        </p:txBody>
      </p:sp>
      <p:pic>
        <p:nvPicPr>
          <p:cNvPr id="8" name="Picture 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0" b="83152" l="20939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607">
            <a:off x="3807998" y="4402053"/>
            <a:ext cx="3008779" cy="2034989"/>
          </a:xfrm>
          <a:prstGeom prst="rect">
            <a:avLst/>
          </a:prstGeom>
        </p:spPr>
      </p:pic>
      <p:sp>
        <p:nvSpPr>
          <p:cNvPr id="9" name="TextBox 8">
            <a:hlinkClick r:id="rId7" action="ppaction://hlinksldjump"/>
          </p:cNvPr>
          <p:cNvSpPr txBox="1"/>
          <p:nvPr/>
        </p:nvSpPr>
        <p:spPr>
          <a:xfrm rot="608607">
            <a:off x="4454017" y="4849486"/>
            <a:ext cx="1716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55160D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Previous Work</a:t>
            </a:r>
            <a:endParaRPr lang="en-US" sz="2800" dirty="0">
              <a:solidFill>
                <a:srgbClr val="FF0000"/>
              </a:solidFill>
              <a:latin typeface="Bloody" pitchFamily="2" charset="0"/>
            </a:endParaRPr>
          </a:p>
        </p:txBody>
      </p:sp>
      <p:pic>
        <p:nvPicPr>
          <p:cNvPr id="10" name="Picture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0" b="83152" l="20939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607">
            <a:off x="8851254" y="3968420"/>
            <a:ext cx="3008779" cy="2034989"/>
          </a:xfrm>
          <a:prstGeom prst="rect">
            <a:avLst/>
          </a:prstGeom>
        </p:spPr>
      </p:pic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 rot="608607">
            <a:off x="9497273" y="4415853"/>
            <a:ext cx="1716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55160D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Crime Scene</a:t>
            </a:r>
            <a:endParaRPr lang="en-US" sz="2800" dirty="0">
              <a:solidFill>
                <a:srgbClr val="FF0000"/>
              </a:solidFill>
              <a:latin typeface="Blood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2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975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43" y="-1"/>
            <a:ext cx="12204143" cy="6858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551" y="525425"/>
            <a:ext cx="3882666" cy="26402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052590"/>
              </p:ext>
            </p:extLst>
          </p:nvPr>
        </p:nvGraphicFramePr>
        <p:xfrm>
          <a:off x="889075" y="3066543"/>
          <a:ext cx="10344669" cy="2499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44669">
                  <a:extLst>
                    <a:ext uri="{9D8B030D-6E8A-4147-A177-3AD203B41FA5}">
                      <a16:colId xmlns:a16="http://schemas.microsoft.com/office/drawing/2014/main" val="1917034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2800" dirty="0" err="1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Identify</a:t>
                      </a:r>
                      <a:r>
                        <a:rPr lang="fr-FR" sz="28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 suspects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57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2800" dirty="0" err="1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Gather</a:t>
                      </a:r>
                      <a:r>
                        <a:rPr lang="fr-FR" sz="2800" baseline="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 </a:t>
                      </a:r>
                      <a:r>
                        <a:rPr lang="fr-FR" sz="2800" baseline="0" dirty="0" err="1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evidence</a:t>
                      </a:r>
                      <a:endParaRPr lang="fr-FR" sz="2800" dirty="0">
                        <a:latin typeface="Permanent Marker" panose="02000000000000000000" pitchFamily="2" charset="0"/>
                        <a:ea typeface="Permanent Marker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676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2800" dirty="0" err="1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Identify</a:t>
                      </a:r>
                      <a:r>
                        <a:rPr lang="fr-FR" sz="2800" baseline="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 and explore </a:t>
                      </a:r>
                      <a:r>
                        <a:rPr lang="fr-FR" sz="2800" baseline="0" dirty="0" err="1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theories</a:t>
                      </a:r>
                      <a:endParaRPr lang="fr-FR" sz="2800" dirty="0">
                        <a:latin typeface="Permanent Marker" panose="02000000000000000000" pitchFamily="2" charset="0"/>
                        <a:ea typeface="Permanent Marker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935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28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Write and </a:t>
                      </a:r>
                      <a:r>
                        <a:rPr lang="fr-FR" sz="2800" dirty="0" err="1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submit</a:t>
                      </a:r>
                      <a:r>
                        <a:rPr lang="fr-FR" sz="28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 </a:t>
                      </a:r>
                      <a:r>
                        <a:rPr lang="fr-FR" sz="2800" dirty="0" err="1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individual</a:t>
                      </a:r>
                      <a:r>
                        <a:rPr lang="fr-FR" sz="28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 reports</a:t>
                      </a:r>
                      <a:r>
                        <a:rPr lang="fr-FR" sz="2800" baseline="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 to </a:t>
                      </a:r>
                      <a:r>
                        <a:rPr lang="fr-FR" sz="2800" baseline="0" dirty="0" err="1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your</a:t>
                      </a:r>
                      <a:r>
                        <a:rPr lang="fr-FR" sz="2800" baseline="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 team leader for performance </a:t>
                      </a:r>
                      <a:r>
                        <a:rPr lang="fr-FR" sz="2800" baseline="0" dirty="0" err="1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assessment</a:t>
                      </a:r>
                      <a:r>
                        <a:rPr lang="fr-FR" sz="2800" baseline="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 and </a:t>
                      </a:r>
                      <a:r>
                        <a:rPr lang="fr-FR" sz="2800" baseline="0" dirty="0" err="1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evaluation</a:t>
                      </a:r>
                      <a:endParaRPr lang="fr-FR" sz="2800" dirty="0">
                        <a:latin typeface="Permanent Marker" panose="02000000000000000000" pitchFamily="2" charset="0"/>
                        <a:ea typeface="Permanent Marker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233040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 rot="21444212">
            <a:off x="1466462" y="582922"/>
            <a:ext cx="255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Briefing</a:t>
            </a:r>
            <a:endParaRPr lang="en-US" sz="44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pic>
        <p:nvPicPr>
          <p:cNvPr id="15" name="Picture 14">
            <a:hlinkClick r:id="rId5" action="ppaction://hlinksldjump" tooltip="Crime Scen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374" y="5689927"/>
            <a:ext cx="1671687" cy="112650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6" name="Picture 15">
            <a:hlinkClick r:id="rId7" action="ppaction://hlinksldjump" tooltip="Case Fil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6" y="5565903"/>
            <a:ext cx="1847199" cy="129209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889075" y="1280565"/>
            <a:ext cx="61338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You have been selected to form a new team charged with reinvestigating Differential Educational Achievement. </a:t>
            </a:r>
          </a:p>
          <a:p>
            <a:r>
              <a:rPr lang="en-GB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Your task is to:</a:t>
            </a:r>
          </a:p>
        </p:txBody>
      </p:sp>
    </p:spTree>
    <p:extLst>
      <p:ext uri="{BB962C8B-B14F-4D97-AF65-F5344CB8AC3E}">
        <p14:creationId xmlns:p14="http://schemas.microsoft.com/office/powerpoint/2010/main" val="207573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4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43" y="-1"/>
            <a:ext cx="12204143" cy="6858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975" y="532542"/>
            <a:ext cx="4156582" cy="31174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71040"/>
              </p:ext>
            </p:extLst>
          </p:nvPr>
        </p:nvGraphicFramePr>
        <p:xfrm>
          <a:off x="1063672" y="2567878"/>
          <a:ext cx="5670391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70391">
                  <a:extLst>
                    <a:ext uri="{9D8B030D-6E8A-4147-A177-3AD203B41FA5}">
                      <a16:colId xmlns:a16="http://schemas.microsoft.com/office/drawing/2014/main" val="1917034655"/>
                    </a:ext>
                  </a:extLst>
                </a:gridCol>
              </a:tblGrid>
              <a:tr h="793612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fr-FR" sz="36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Class </a:t>
                      </a:r>
                      <a:r>
                        <a:rPr lang="fr-FR" sz="3600" dirty="0" err="1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differences</a:t>
                      </a:r>
                      <a:endParaRPr lang="fr-FR" sz="3600" dirty="0">
                        <a:latin typeface="Permanent Marker" panose="02000000000000000000" pitchFamily="2" charset="0"/>
                        <a:ea typeface="Permanent Marker" panose="02000000000000000000" pitchFamily="2" charset="0"/>
                      </a:endParaRP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fr-FR" sz="3600" dirty="0" err="1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Gender</a:t>
                      </a:r>
                      <a:r>
                        <a:rPr lang="fr-FR" sz="36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 </a:t>
                      </a:r>
                      <a:r>
                        <a:rPr lang="fr-FR" sz="3600" baseline="0" dirty="0" err="1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differences</a:t>
                      </a:r>
                      <a:endParaRPr lang="fr-FR" sz="3600" baseline="0" dirty="0">
                        <a:latin typeface="Permanent Marker" panose="02000000000000000000" pitchFamily="2" charset="0"/>
                        <a:ea typeface="Permanent Marker" panose="02000000000000000000" pitchFamily="2" charset="0"/>
                      </a:endParaRP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fr-FR" sz="3600" baseline="0" dirty="0" err="1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Ethnic</a:t>
                      </a:r>
                      <a:r>
                        <a:rPr lang="fr-FR" sz="3600" baseline="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 </a:t>
                      </a:r>
                      <a:r>
                        <a:rPr lang="fr-FR" sz="3600" baseline="0" dirty="0" err="1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differences</a:t>
                      </a:r>
                      <a:endParaRPr lang="fr-FR" sz="3600" dirty="0">
                        <a:latin typeface="Permanent Marker" panose="02000000000000000000" pitchFamily="2" charset="0"/>
                        <a:ea typeface="Permanent Marker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570408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 rot="21444212">
            <a:off x="1011100" y="568800"/>
            <a:ext cx="4027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Previous work</a:t>
            </a:r>
            <a:endParaRPr lang="en-US" sz="40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pic>
        <p:nvPicPr>
          <p:cNvPr id="15" name="Picture 14">
            <a:hlinkClick r:id="rId5" action="ppaction://hlinksldjump" tooltip="Crime Scen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374" y="5689927"/>
            <a:ext cx="1671687" cy="112650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9" name="Picture 18">
            <a:hlinkClick r:id="rId7" action="ppaction://hlinksldjump" tooltip="Case Fil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6" y="5565903"/>
            <a:ext cx="1847199" cy="129209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2192938" y="4503033"/>
            <a:ext cx="57192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It also discovered: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Possible sources of evidence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Potential lines of enquiry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3672" y="1367549"/>
            <a:ext cx="5844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Previous work on the case has identified three major areas of interest: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973793" y="1679687"/>
            <a:ext cx="4720313" cy="2619297"/>
            <a:chOff x="4973793" y="1679687"/>
            <a:chExt cx="4720313" cy="261929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980" b="83152" l="20939" r="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21728">
              <a:off x="4973793" y="1679687"/>
              <a:ext cx="4720313" cy="261929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 rot="21021728">
              <a:off x="5904479" y="2250506"/>
              <a:ext cx="28589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  <a:latin typeface="Permanent Marker" panose="02000000000000000000" pitchFamily="2" charset="0"/>
                  <a:ea typeface="Permanent Marker" panose="02000000000000000000" pitchFamily="2" charset="0"/>
                </a:rPr>
                <a:t>Focus on </a:t>
              </a:r>
            </a:p>
            <a:p>
              <a:pPr algn="ctr"/>
              <a:r>
                <a:rPr lang="en-GB" sz="2800" dirty="0">
                  <a:solidFill>
                    <a:srgbClr val="FF0000"/>
                  </a:solidFill>
                  <a:latin typeface="Permanent Marker" panose="02000000000000000000" pitchFamily="2" charset="0"/>
                  <a:ea typeface="Permanent Marker" panose="02000000000000000000" pitchFamily="2" charset="0"/>
                </a:rPr>
                <a:t>these at </a:t>
              </a:r>
              <a:r>
                <a:rPr lang="en-GB" sz="2800" u="sng" dirty="0">
                  <a:solidFill>
                    <a:srgbClr val="FF0000"/>
                  </a:solidFill>
                  <a:latin typeface="Permanent Marker" panose="02000000000000000000" pitchFamily="2" charset="0"/>
                  <a:ea typeface="Permanent Marker" panose="02000000000000000000" pitchFamily="2" charset="0"/>
                </a:rPr>
                <a:t>all</a:t>
              </a:r>
              <a:r>
                <a:rPr lang="en-GB" sz="2800" dirty="0">
                  <a:solidFill>
                    <a:srgbClr val="FF0000"/>
                  </a:solidFill>
                  <a:latin typeface="Permanent Marker" panose="02000000000000000000" pitchFamily="2" charset="0"/>
                  <a:ea typeface="Permanent Marker" panose="02000000000000000000" pitchFamily="2" charset="0"/>
                </a:rPr>
                <a:t> times</a:t>
              </a:r>
              <a:endParaRPr lang="en-US" sz="2800" dirty="0">
                <a:solidFill>
                  <a:srgbClr val="FF0000"/>
                </a:solidFill>
                <a:latin typeface="Permanent Marker" panose="02000000000000000000" pitchFamily="2" charset="0"/>
                <a:ea typeface="Permanent Marker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874187" y="4074775"/>
            <a:ext cx="3753454" cy="2082788"/>
            <a:chOff x="6874187" y="4074775"/>
            <a:chExt cx="3753454" cy="208278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980" b="83152" l="20939" r="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58504">
              <a:off x="6874187" y="4074775"/>
              <a:ext cx="3753454" cy="208278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 rot="21058504">
              <a:off x="7863027" y="4529785"/>
              <a:ext cx="17757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  <a:latin typeface="Permanent Marker" panose="02000000000000000000" pitchFamily="2" charset="0"/>
                  <a:ea typeface="Permanent Marker" panose="02000000000000000000" pitchFamily="2" charset="0"/>
                </a:rPr>
                <a:t>Review these?</a:t>
              </a:r>
              <a:endParaRPr lang="en-US" sz="2800" dirty="0">
                <a:solidFill>
                  <a:srgbClr val="FF0000"/>
                </a:solidFill>
                <a:latin typeface="Permanent Marker" panose="02000000000000000000" pitchFamily="2" charset="0"/>
                <a:ea typeface="Permanent Marker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81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425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425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925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225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0" b="83152" l="20939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39" y="3783105"/>
            <a:ext cx="3008779" cy="2034989"/>
          </a:xfrm>
          <a:prstGeom prst="rect">
            <a:avLst/>
          </a:prstGeom>
        </p:spPr>
      </p:pic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4074458" y="4230538"/>
            <a:ext cx="1716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Peer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Pressure</a:t>
            </a:r>
            <a:endParaRPr lang="en-US" sz="2800" dirty="0">
              <a:solidFill>
                <a:srgbClr val="FF0000"/>
              </a:solidFill>
              <a:latin typeface="Bloody" pitchFamily="2" charset="0"/>
            </a:endParaRPr>
          </a:p>
        </p:txBody>
      </p:sp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0" b="83152" l="20939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012" y="594831"/>
            <a:ext cx="4347881" cy="1848971"/>
          </a:xfrm>
          <a:prstGeom prst="rect">
            <a:avLst/>
          </a:prstGeom>
        </p:spPr>
      </p:pic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6678705" y="957637"/>
            <a:ext cx="2263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Hidden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Curriculum</a:t>
            </a:r>
            <a:endParaRPr lang="en-US" sz="2800" dirty="0">
              <a:solidFill>
                <a:srgbClr val="FF0000"/>
              </a:solidFill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pic>
        <p:nvPicPr>
          <p:cNvPr id="15" name="Picture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0" b="83152" l="20939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36" y="4590349"/>
            <a:ext cx="3899646" cy="1848971"/>
          </a:xfrm>
          <a:prstGeom prst="rect">
            <a:avLst/>
          </a:prstGeom>
        </p:spPr>
      </p:pic>
      <p:sp>
        <p:nvSpPr>
          <p:cNvPr id="12" name="TextBox 11">
            <a:hlinkClick r:id="rId7" action="ppaction://hlinksldjump"/>
          </p:cNvPr>
          <p:cNvSpPr txBox="1"/>
          <p:nvPr/>
        </p:nvSpPr>
        <p:spPr>
          <a:xfrm>
            <a:off x="7142410" y="5184645"/>
            <a:ext cx="2071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Patriarchy</a:t>
            </a:r>
            <a:endParaRPr lang="en-US" sz="2800" dirty="0">
              <a:solidFill>
                <a:srgbClr val="FF0000"/>
              </a:solidFill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0" b="83152" l="20939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3140">
            <a:off x="-299722" y="1211556"/>
            <a:ext cx="3753454" cy="2082788"/>
          </a:xfrm>
          <a:prstGeom prst="rect">
            <a:avLst/>
          </a:prstGeom>
        </p:spPr>
      </p:pic>
      <p:sp>
        <p:nvSpPr>
          <p:cNvPr id="9" name="TextBox 8">
            <a:hlinkClick r:id="rId8" action="ppaction://hlinksldjump"/>
          </p:cNvPr>
          <p:cNvSpPr txBox="1"/>
          <p:nvPr/>
        </p:nvSpPr>
        <p:spPr>
          <a:xfrm rot="20613140">
            <a:off x="689118" y="1666566"/>
            <a:ext cx="1775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Parental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Attitudes</a:t>
            </a:r>
            <a:endParaRPr lang="en-US" sz="2800" dirty="0">
              <a:solidFill>
                <a:srgbClr val="FF0000"/>
              </a:solidFill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291" y="0"/>
            <a:ext cx="7093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Crime Scene Clues?</a:t>
            </a:r>
            <a:endParaRPr lang="en-US" dirty="0"/>
          </a:p>
        </p:txBody>
      </p:sp>
      <p:pic>
        <p:nvPicPr>
          <p:cNvPr id="16" name="Picture 15">
            <a:hlinkClick r:id="rId9" action="ppaction://hlinksldjump" tooltip="Case File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6" y="5565903"/>
            <a:ext cx="1847199" cy="129209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4054283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9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43" y="-1"/>
            <a:ext cx="12204143" cy="6858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975" y="525425"/>
            <a:ext cx="4156582" cy="31316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 rot="21444212">
            <a:off x="1466462" y="582922"/>
            <a:ext cx="255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Suspect?</a:t>
            </a:r>
            <a:endParaRPr lang="en-US" sz="44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80329" y="916132"/>
            <a:ext cx="4231342" cy="2734026"/>
            <a:chOff x="7569933" y="199685"/>
            <a:chExt cx="4231342" cy="273402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80" b="83152" l="20939" r="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9933" y="199685"/>
              <a:ext cx="4231342" cy="273402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21444212">
              <a:off x="8467832" y="1025141"/>
              <a:ext cx="24355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>
                  <a:solidFill>
                    <a:srgbClr val="FF0000"/>
                  </a:solidFill>
                  <a:latin typeface="Permanent Marker" panose="02000000000000000000" pitchFamily="2" charset="0"/>
                  <a:ea typeface="Permanent Marker" panose="02000000000000000000" pitchFamily="2" charset="0"/>
                </a:rPr>
                <a:t>Family</a:t>
              </a:r>
              <a:endParaRPr lang="en-US" sz="4400" dirty="0">
                <a:solidFill>
                  <a:srgbClr val="FF0000"/>
                </a:solidFill>
                <a:latin typeface="Permanent Marker" panose="02000000000000000000" pitchFamily="2" charset="0"/>
                <a:ea typeface="Permanent Marker" panose="02000000000000000000" pitchFamily="2" charset="0"/>
              </a:endParaRPr>
            </a:p>
          </p:txBody>
        </p:sp>
      </p:grpSp>
      <p:pic>
        <p:nvPicPr>
          <p:cNvPr id="16" name="Picture 15">
            <a:hlinkClick r:id="rId7" action="ppaction://hlinksldjump" tooltip="Examine Evidenc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7" y="5689927"/>
            <a:ext cx="1495176" cy="112650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711390" y="1191827"/>
            <a:ext cx="4150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How do families influence educational achievement?</a:t>
            </a:r>
            <a:endParaRPr lang="en-US" sz="24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pic>
        <p:nvPicPr>
          <p:cNvPr id="19" name="Picture 18">
            <a:hlinkClick r:id="rId8" action="ppaction://hlinksldjump" tooltip="Case Fil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294" y="5564025"/>
            <a:ext cx="1847199" cy="129209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0" b="83152" l="20939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199" y="1935286"/>
            <a:ext cx="6338047" cy="273402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rot="21444212">
            <a:off x="647918" y="2024356"/>
            <a:ext cx="3972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  <a:p>
            <a:pPr algn="ctr"/>
            <a:r>
              <a:rPr lang="en-GB" sz="36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Potential lines of enquiry?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553658"/>
              </p:ext>
            </p:extLst>
          </p:nvPr>
        </p:nvGraphicFramePr>
        <p:xfrm>
          <a:off x="1807455" y="4149390"/>
          <a:ext cx="8795896" cy="2072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7948">
                  <a:extLst>
                    <a:ext uri="{9D8B030D-6E8A-4147-A177-3AD203B41FA5}">
                      <a16:colId xmlns:a16="http://schemas.microsoft.com/office/drawing/2014/main" val="1917034655"/>
                    </a:ext>
                  </a:extLst>
                </a:gridCol>
                <a:gridCol w="4397948">
                  <a:extLst>
                    <a:ext uri="{9D8B030D-6E8A-4147-A177-3AD203B41FA5}">
                      <a16:colId xmlns:a16="http://schemas.microsoft.com/office/drawing/2014/main" val="1013725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Material </a:t>
                      </a:r>
                      <a:r>
                        <a:rPr lang="fr-FR" sz="2800" dirty="0" err="1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Deprivation</a:t>
                      </a:r>
                      <a:r>
                        <a:rPr lang="fr-FR" sz="28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 err="1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Family</a:t>
                      </a:r>
                      <a:r>
                        <a:rPr lang="fr-FR" sz="28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 structures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57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Genetic </a:t>
                      </a:r>
                      <a:r>
                        <a:rPr lang="fr-FR" sz="2800" dirty="0" err="1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Inheritance</a:t>
                      </a:r>
                      <a:endParaRPr lang="fr-FR" sz="2800" dirty="0">
                        <a:latin typeface="Permanent Marker" panose="02000000000000000000" pitchFamily="2" charset="0"/>
                        <a:ea typeface="Permanent Marker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Cultural Capital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676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Parental Attitudes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Cultural </a:t>
                      </a:r>
                      <a:r>
                        <a:rPr lang="fr-FR" sz="2800" dirty="0" err="1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Deprivation</a:t>
                      </a:r>
                      <a:endParaRPr lang="fr-FR" sz="2800" dirty="0">
                        <a:latin typeface="Permanent Marker" panose="02000000000000000000" pitchFamily="2" charset="0"/>
                        <a:ea typeface="Permanent Marker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935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Class Subcultures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 err="1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Gender</a:t>
                      </a:r>
                      <a:r>
                        <a:rPr lang="fr-FR" sz="28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 Socialisation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233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66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43" y="-1"/>
            <a:ext cx="12204143" cy="6858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975" y="603315"/>
            <a:ext cx="4247532" cy="31862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 rot="21444212">
            <a:off x="1466462" y="582922"/>
            <a:ext cx="255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Suspect?</a:t>
            </a:r>
            <a:endParaRPr lang="en-US" sz="44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80329" y="916132"/>
            <a:ext cx="4231342" cy="2734026"/>
            <a:chOff x="7569933" y="199685"/>
            <a:chExt cx="4231342" cy="273402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80" b="83152" l="20939" r="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9933" y="199685"/>
              <a:ext cx="4231342" cy="273402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21444212">
              <a:off x="8467832" y="1025141"/>
              <a:ext cx="24355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>
                  <a:solidFill>
                    <a:srgbClr val="FF0000"/>
                  </a:solidFill>
                  <a:latin typeface="Permanent Marker" panose="02000000000000000000" pitchFamily="2" charset="0"/>
                  <a:ea typeface="Permanent Marker" panose="02000000000000000000" pitchFamily="2" charset="0"/>
                </a:rPr>
                <a:t>School</a:t>
              </a:r>
              <a:endParaRPr lang="en-US" sz="4400" dirty="0">
                <a:solidFill>
                  <a:srgbClr val="FF0000"/>
                </a:solidFill>
                <a:latin typeface="Permanent Marker" panose="02000000000000000000" pitchFamily="2" charset="0"/>
                <a:ea typeface="Permanent Marker" panose="02000000000000000000" pitchFamily="2" charset="0"/>
              </a:endParaRPr>
            </a:p>
          </p:txBody>
        </p:sp>
      </p:grpSp>
      <p:pic>
        <p:nvPicPr>
          <p:cNvPr id="19" name="Picture 18">
            <a:hlinkClick r:id="rId7" action="ppaction://hlinksldjump" tooltip="Examine Evidenc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7" y="5689927"/>
            <a:ext cx="1495176" cy="116807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0" name="Picture 19">
            <a:hlinkClick r:id="rId8" action="ppaction://hlinksldjump" tooltip="Case Fil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294" y="5564025"/>
            <a:ext cx="1847199" cy="129209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0" b="83152" l="20939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602" y="1832265"/>
            <a:ext cx="6338047" cy="273402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 rot="21444212">
            <a:off x="538515" y="2016158"/>
            <a:ext cx="3972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  <a:p>
            <a:pPr algn="ctr"/>
            <a:r>
              <a:rPr lang="en-GB" sz="36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Potential lines of enquiry?</a:t>
            </a:r>
            <a:endParaRPr lang="en-US" sz="36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530133"/>
              </p:ext>
            </p:extLst>
          </p:nvPr>
        </p:nvGraphicFramePr>
        <p:xfrm>
          <a:off x="1754683" y="4211979"/>
          <a:ext cx="10456130" cy="1996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08895">
                  <a:extLst>
                    <a:ext uri="{9D8B030D-6E8A-4147-A177-3AD203B41FA5}">
                      <a16:colId xmlns:a16="http://schemas.microsoft.com/office/drawing/2014/main" val="1917034655"/>
                    </a:ext>
                  </a:extLst>
                </a:gridCol>
                <a:gridCol w="5247235">
                  <a:extLst>
                    <a:ext uri="{9D8B030D-6E8A-4147-A177-3AD203B41FA5}">
                      <a16:colId xmlns:a16="http://schemas.microsoft.com/office/drawing/2014/main" val="1013725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5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Hidden Curriculum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5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Labelling and Stereotypes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5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Class</a:t>
                      </a:r>
                      <a:r>
                        <a:rPr lang="en-GB" sz="2500" baseline="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 / race / sex </a:t>
                      </a:r>
                      <a:r>
                        <a:rPr lang="en-GB" sz="25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Discrimination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5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Ideological State Apparatus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5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Curriculum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5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Social</a:t>
                      </a:r>
                      <a:r>
                        <a:rPr lang="en-GB" sz="2500" baseline="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 inclusion / exclusion</a:t>
                      </a:r>
                      <a:endParaRPr lang="en-GB" sz="2500" dirty="0">
                        <a:latin typeface="Permanent Marker" panose="02000000000000000000" pitchFamily="2" charset="0"/>
                        <a:ea typeface="Permanent Marker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5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Streaming,</a:t>
                      </a:r>
                      <a:r>
                        <a:rPr lang="en-GB" sz="2500" baseline="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 </a:t>
                      </a:r>
                      <a:r>
                        <a:rPr lang="en-GB" sz="25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Banding,</a:t>
                      </a:r>
                      <a:r>
                        <a:rPr lang="en-GB" sz="2500" baseline="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 </a:t>
                      </a:r>
                      <a:r>
                        <a:rPr lang="en-GB" sz="25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Setting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5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Type of school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500" dirty="0" err="1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Correspondance</a:t>
                      </a:r>
                      <a:r>
                        <a:rPr lang="en-GB" sz="2500" baseline="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 theory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500" baseline="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IQ</a:t>
                      </a:r>
                      <a:endParaRPr lang="en-GB" sz="2500" dirty="0">
                        <a:latin typeface="Permanent Marker" panose="02000000000000000000" pitchFamily="2" charset="0"/>
                        <a:ea typeface="Permanent Marker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570408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11390" y="1191827"/>
            <a:ext cx="4150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How do schools influence educational achievement?</a:t>
            </a:r>
            <a:endParaRPr lang="en-US" sz="24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13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43" y="-1"/>
            <a:ext cx="12204143" cy="6858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974" y="519920"/>
            <a:ext cx="4256959" cy="32319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 rot="21444212">
            <a:off x="1466462" y="582922"/>
            <a:ext cx="255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Suspect?</a:t>
            </a:r>
            <a:endParaRPr lang="en-US" sz="44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80329" y="916132"/>
            <a:ext cx="4231342" cy="2734026"/>
            <a:chOff x="7569933" y="199685"/>
            <a:chExt cx="4231342" cy="273402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80" b="83152" l="20939" r="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9933" y="199685"/>
              <a:ext cx="4231342" cy="273402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21444212">
              <a:off x="8467832" y="686587"/>
              <a:ext cx="243554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>
                  <a:solidFill>
                    <a:srgbClr val="FF0000"/>
                  </a:solidFill>
                  <a:latin typeface="Permanent Marker" panose="02000000000000000000" pitchFamily="2" charset="0"/>
                  <a:ea typeface="Permanent Marker" panose="02000000000000000000" pitchFamily="2" charset="0"/>
                </a:rPr>
                <a:t>Peer</a:t>
              </a:r>
            </a:p>
            <a:p>
              <a:pPr algn="ctr"/>
              <a:r>
                <a:rPr lang="en-GB" sz="4400" dirty="0">
                  <a:solidFill>
                    <a:srgbClr val="FF0000"/>
                  </a:solidFill>
                  <a:latin typeface="Permanent Marker" panose="02000000000000000000" pitchFamily="2" charset="0"/>
                  <a:ea typeface="Permanent Marker" panose="02000000000000000000" pitchFamily="2" charset="0"/>
                </a:rPr>
                <a:t>Group</a:t>
              </a:r>
              <a:endParaRPr lang="en-US" sz="4400" dirty="0">
                <a:solidFill>
                  <a:srgbClr val="FF0000"/>
                </a:solidFill>
                <a:latin typeface="Permanent Marker" panose="02000000000000000000" pitchFamily="2" charset="0"/>
                <a:ea typeface="Permanent Marker" panose="02000000000000000000" pitchFamily="2" charset="0"/>
              </a:endParaRPr>
            </a:p>
          </p:txBody>
        </p:sp>
      </p:grpSp>
      <p:pic>
        <p:nvPicPr>
          <p:cNvPr id="19" name="Picture 18">
            <a:hlinkClick r:id="rId7" action="ppaction://hlinksldjump" tooltip="Examine Evidenc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7" y="5689926"/>
            <a:ext cx="1495176" cy="110362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0" name="Picture 19">
            <a:hlinkClick r:id="rId8" action="ppaction://hlinksldjump" tooltip="Case Fil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294" y="5564025"/>
            <a:ext cx="1847199" cy="129209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940673"/>
              </p:ext>
            </p:extLst>
          </p:nvPr>
        </p:nvGraphicFramePr>
        <p:xfrm>
          <a:off x="1807937" y="4143122"/>
          <a:ext cx="9211996" cy="1950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5998">
                  <a:extLst>
                    <a:ext uri="{9D8B030D-6E8A-4147-A177-3AD203B41FA5}">
                      <a16:colId xmlns:a16="http://schemas.microsoft.com/office/drawing/2014/main" val="1917034655"/>
                    </a:ext>
                  </a:extLst>
                </a:gridCol>
                <a:gridCol w="4605998">
                  <a:extLst>
                    <a:ext uri="{9D8B030D-6E8A-4147-A177-3AD203B41FA5}">
                      <a16:colId xmlns:a16="http://schemas.microsoft.com/office/drawing/2014/main" val="1013725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600" dirty="0" err="1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Identities</a:t>
                      </a:r>
                      <a:endParaRPr lang="fr-FR" sz="2600" dirty="0">
                        <a:latin typeface="Permanent Marker" panose="02000000000000000000" pitchFamily="2" charset="0"/>
                        <a:ea typeface="Permanent Marker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600" dirty="0">
                        <a:latin typeface="Permanent Marker" panose="02000000000000000000" pitchFamily="2" charset="0"/>
                        <a:ea typeface="Permanent Marker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57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600" dirty="0" err="1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Gender</a:t>
                      </a:r>
                      <a:r>
                        <a:rPr lang="fr-FR" sz="26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 socialisation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6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Peer Pressure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676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600" dirty="0" err="1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Gendered</a:t>
                      </a:r>
                      <a:r>
                        <a:rPr lang="fr-FR" sz="26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 Curriculum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600" dirty="0" err="1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Masculinity</a:t>
                      </a:r>
                      <a:r>
                        <a:rPr lang="fr-FR" sz="2600" baseline="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 / </a:t>
                      </a:r>
                      <a:r>
                        <a:rPr lang="fr-FR" sz="2600" baseline="0" dirty="0" err="1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femininity</a:t>
                      </a:r>
                      <a:endParaRPr lang="fr-FR" sz="2600" dirty="0">
                        <a:latin typeface="Permanent Marker" panose="02000000000000000000" pitchFamily="2" charset="0"/>
                        <a:ea typeface="Permanent Marker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93572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600" dirty="0" err="1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Pupil</a:t>
                      </a:r>
                      <a:r>
                        <a:rPr lang="fr-FR" sz="26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 Subcultures –</a:t>
                      </a:r>
                      <a:r>
                        <a:rPr lang="fr-FR" sz="2600" baseline="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 pro / anti </a:t>
                      </a:r>
                      <a:r>
                        <a:rPr lang="fr-FR" sz="2600" baseline="0" dirty="0" err="1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school</a:t>
                      </a:r>
                      <a:r>
                        <a:rPr lang="fr-FR" sz="2600" baseline="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 / </a:t>
                      </a:r>
                      <a:r>
                        <a:rPr lang="fr-FR" sz="2600" baseline="0" dirty="0" err="1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education</a:t>
                      </a:r>
                      <a:endParaRPr lang="fr-FR" sz="2600" dirty="0">
                        <a:latin typeface="Permanent Marker" panose="02000000000000000000" pitchFamily="2" charset="0"/>
                        <a:ea typeface="Permanent Marker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800" dirty="0">
                        <a:latin typeface="Permanent Marker" panose="02000000000000000000" pitchFamily="2" charset="0"/>
                        <a:ea typeface="Permanent Marker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233040"/>
                  </a:ext>
                </a:extLst>
              </a:tr>
            </a:tbl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0" b="83152" l="20939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602" y="1832265"/>
            <a:ext cx="6338047" cy="273402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 rot="21444212">
            <a:off x="452957" y="2026846"/>
            <a:ext cx="3972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  <a:p>
            <a:pPr algn="ctr"/>
            <a:r>
              <a:rPr lang="en-GB" sz="36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Potential lines of enquiry?</a:t>
            </a:r>
            <a:endParaRPr lang="en-US" sz="36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1390" y="1191827"/>
            <a:ext cx="4150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How do peers influence educational achievement?</a:t>
            </a:r>
            <a:endParaRPr lang="en-US" sz="24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74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43" y="-1"/>
            <a:ext cx="12204143" cy="6858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975" y="525425"/>
            <a:ext cx="4266386" cy="3198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 rot="21444212">
            <a:off x="1466462" y="582922"/>
            <a:ext cx="255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Suspect?</a:t>
            </a:r>
            <a:endParaRPr lang="en-US" sz="44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80329" y="916132"/>
            <a:ext cx="4231342" cy="2734026"/>
            <a:chOff x="7569933" y="199685"/>
            <a:chExt cx="4231342" cy="273402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80" b="83152" l="20939" r="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9933" y="199685"/>
              <a:ext cx="4231342" cy="273402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21444212">
              <a:off x="8467832" y="1025141"/>
              <a:ext cx="24355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>
                  <a:solidFill>
                    <a:srgbClr val="FF0000"/>
                  </a:solidFill>
                  <a:latin typeface="Permanent Marker" panose="02000000000000000000" pitchFamily="2" charset="0"/>
                  <a:ea typeface="Permanent Marker" panose="02000000000000000000" pitchFamily="2" charset="0"/>
                </a:rPr>
                <a:t>Work</a:t>
              </a:r>
              <a:endParaRPr lang="en-US" sz="4400" dirty="0">
                <a:solidFill>
                  <a:srgbClr val="FF0000"/>
                </a:solidFill>
                <a:latin typeface="Permanent Marker" panose="02000000000000000000" pitchFamily="2" charset="0"/>
                <a:ea typeface="Permanent Marker" panose="02000000000000000000" pitchFamily="2" charset="0"/>
              </a:endParaRPr>
            </a:p>
          </p:txBody>
        </p:sp>
      </p:grpSp>
      <p:pic>
        <p:nvPicPr>
          <p:cNvPr id="19" name="Picture 18">
            <a:hlinkClick r:id="rId7" action="ppaction://hlinksldjump" tooltip="Examine Evidenc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7" y="5689927"/>
            <a:ext cx="1495176" cy="99547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0" name="Picture 19">
            <a:hlinkClick r:id="rId8" action="ppaction://hlinksldjump" tooltip="Case Fil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294" y="5564025"/>
            <a:ext cx="1847199" cy="129209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360572"/>
              </p:ext>
            </p:extLst>
          </p:nvPr>
        </p:nvGraphicFramePr>
        <p:xfrm>
          <a:off x="1754683" y="4291541"/>
          <a:ext cx="9827256" cy="179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13628">
                  <a:extLst>
                    <a:ext uri="{9D8B030D-6E8A-4147-A177-3AD203B41FA5}">
                      <a16:colId xmlns:a16="http://schemas.microsoft.com/office/drawing/2014/main" val="1917034655"/>
                    </a:ext>
                  </a:extLst>
                </a:gridCol>
                <a:gridCol w="4913628">
                  <a:extLst>
                    <a:ext uri="{9D8B030D-6E8A-4147-A177-3AD203B41FA5}">
                      <a16:colId xmlns:a16="http://schemas.microsoft.com/office/drawing/2014/main" val="1013725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 err="1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Employment</a:t>
                      </a:r>
                      <a:r>
                        <a:rPr lang="fr-FR" sz="28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 </a:t>
                      </a:r>
                      <a:r>
                        <a:rPr lang="fr-FR" sz="2800" dirty="0" err="1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Opportunities</a:t>
                      </a:r>
                      <a:endParaRPr lang="fr-FR" sz="2800" dirty="0">
                        <a:latin typeface="Permanent Marker" panose="02000000000000000000" pitchFamily="2" charset="0"/>
                        <a:ea typeface="Permanent Marker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 err="1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Sexual</a:t>
                      </a:r>
                      <a:r>
                        <a:rPr lang="fr-FR" sz="28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 Discrimination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Racial Discrimination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 err="1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Patriarchal</a:t>
                      </a:r>
                      <a:r>
                        <a:rPr lang="fr-FR" sz="28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 Attitudes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Correspondance</a:t>
                      </a:r>
                      <a:r>
                        <a:rPr lang="fr-FR" sz="2800" baseline="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 Theory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aseline="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Globalisation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aseline="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Labour </a:t>
                      </a:r>
                      <a:r>
                        <a:rPr lang="fr-FR" sz="2800" baseline="0" dirty="0" err="1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market</a:t>
                      </a:r>
                      <a:r>
                        <a:rPr lang="fr-FR" sz="2800" baseline="0" dirty="0">
                          <a:latin typeface="Permanent Marker" panose="02000000000000000000" pitchFamily="2" charset="0"/>
                          <a:ea typeface="Permanent Marker" panose="02000000000000000000" pitchFamily="2" charset="0"/>
                        </a:rPr>
                        <a:t> changes</a:t>
                      </a:r>
                      <a:endParaRPr lang="fr-FR" sz="2800" dirty="0">
                        <a:latin typeface="Permanent Marker" panose="02000000000000000000" pitchFamily="2" charset="0"/>
                        <a:ea typeface="Permanent Marker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570408"/>
                  </a:ext>
                </a:extLst>
              </a:tr>
            </a:tbl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0" b="83152" l="20939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602" y="1832265"/>
            <a:ext cx="6338047" cy="273402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 rot="21444212">
            <a:off x="538517" y="1986382"/>
            <a:ext cx="3972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  <a:p>
            <a:pPr algn="ctr"/>
            <a:r>
              <a:rPr lang="en-GB" sz="36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Potential lines of enquiry?</a:t>
            </a:r>
            <a:endParaRPr lang="en-US" sz="36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1390" y="1191827"/>
            <a:ext cx="4150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How does work influence educational achievement?</a:t>
            </a:r>
            <a:endParaRPr lang="en-US" sz="24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62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85148bd1c14633871cf6341fc3421315c7531f"/>
  <p:tag name="ISPRING_RESOURCE_PATHS_HASH_PRESENTER" val="8a2fe88ced6745ba8736691da594f74d255f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409</Words>
  <Application>Microsoft Office PowerPoint</Application>
  <PresentationFormat>Widescreen</PresentationFormat>
  <Paragraphs>140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Bloody</vt:lpstr>
      <vt:lpstr>Calibri</vt:lpstr>
      <vt:lpstr>Calibri Light</vt:lpstr>
      <vt:lpstr>Permanent Marker</vt:lpstr>
      <vt:lpstr>True Crimes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livesey</dc:creator>
  <cp:lastModifiedBy>chris livesey</cp:lastModifiedBy>
  <cp:revision>178</cp:revision>
  <dcterms:created xsi:type="dcterms:W3CDTF">2016-10-18T15:51:09Z</dcterms:created>
  <dcterms:modified xsi:type="dcterms:W3CDTF">2016-10-31T09:29:48Z</dcterms:modified>
</cp:coreProperties>
</file>