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5349" autoAdjust="0"/>
  </p:normalViewPr>
  <p:slideViewPr>
    <p:cSldViewPr snapToGrid="0" showGuides="1">
      <p:cViewPr varScale="1">
        <p:scale>
          <a:sx n="88" d="100"/>
          <a:sy n="88" d="100"/>
        </p:scale>
        <p:origin x="74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slide" Target="../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2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 </a:t>
          </a:r>
        </a:p>
        <a:p>
          <a:pPr>
            <a:spcAft>
              <a:spcPts val="0"/>
            </a:spcAft>
          </a:pPr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Rules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Alert People’s Conscience</a:t>
          </a: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Assist Compliance</a:t>
          </a:r>
          <a:endParaRPr lang="en-US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Drug Abuse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Promote Rules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Harden Targets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Screen Exits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Deflect Offenders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Tools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Access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200" b="1" dirty="0"/>
            <a:t>Extend</a:t>
          </a:r>
        </a:p>
        <a:p>
          <a:pPr>
            <a:spcAft>
              <a:spcPts val="0"/>
            </a:spcAft>
          </a:pPr>
          <a:r>
            <a:rPr lang="en-GB" sz="2200" b="1" dirty="0"/>
            <a:t>Guardian ship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000" b="1" dirty="0"/>
            <a:t>Reduce Anonymity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400" b="1" dirty="0"/>
            <a:t>Utilise</a:t>
          </a:r>
        </a:p>
        <a:p>
          <a:pPr>
            <a:spcAft>
              <a:spcPts val="0"/>
            </a:spcAft>
          </a:pPr>
          <a:r>
            <a:rPr lang="en-GB" sz="2400" b="1" dirty="0"/>
            <a:t>Site Managers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1800" b="1" dirty="0"/>
            <a:t>Strengthen Formal Surveillance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1800" b="1" dirty="0"/>
            <a:t>Assist Natural Surveillance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Conceal Targets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Identify Property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Disrupt Markets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Deny Benefits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Targets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>
        <a:solidFill>
          <a:schemeClr val="accent1"/>
        </a:solidFill>
      </dgm:spPr>
      <dgm:t>
        <a:bodyPr/>
        <a:lstStyle/>
        <a:p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BFA060C7-6E19-4A5D-AD2B-4459F92B1068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Stress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Emotional Arousal</a:t>
          </a:r>
          <a:endParaRPr lang="en-US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Neutralise Peer Pressure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Discourage Imitation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Avoid Disputes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 custLinFactNeighborY="17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C14595-1F56-4EA3-A1F9-53FF6E30A7DA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231733-0DAC-428A-B0A8-FB49C726040B}">
      <dgm:prSet phldrT="[Text]"/>
      <dgm:spPr/>
      <dgm:t>
        <a:bodyPr/>
        <a:lstStyle/>
        <a:p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95882B-07FD-4926-BD8D-0534DE481ECA}" type="parTrans" cxnId="{48E2D12E-71EA-4B36-B50C-92254975D4F4}">
      <dgm:prSet/>
      <dgm:spPr/>
      <dgm:t>
        <a:bodyPr/>
        <a:lstStyle/>
        <a:p>
          <a:endParaRPr lang="en-US"/>
        </a:p>
      </dgm:t>
    </dgm:pt>
    <dgm:pt modelId="{F48D2593-C460-4A2A-A778-3848091B764A}" type="sibTrans" cxnId="{48E2D12E-71EA-4B36-B50C-92254975D4F4}">
      <dgm:prSet/>
      <dgm:spPr/>
      <dgm:t>
        <a:bodyPr/>
        <a:lstStyle/>
        <a:p>
          <a:endParaRPr lang="en-US"/>
        </a:p>
      </dgm:t>
    </dgm:pt>
    <dgm:pt modelId="{1ED3647D-F6AF-4F9E-AC21-0C00AFC0712C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E108CA-5560-4B2E-BCE1-A0F5B96FE05F}" type="parTrans" cxnId="{380E088D-4A5B-4FD0-97D2-09128C478A75}">
      <dgm:prSet/>
      <dgm:spPr/>
      <dgm:t>
        <a:bodyPr/>
        <a:lstStyle/>
        <a:p>
          <a:endParaRPr lang="en-US"/>
        </a:p>
      </dgm:t>
    </dgm:pt>
    <dgm:pt modelId="{7ADE1823-ED2C-4962-889C-07121561B68B}" type="sibTrans" cxnId="{380E088D-4A5B-4FD0-97D2-09128C478A75}">
      <dgm:prSet/>
      <dgm:spPr/>
      <dgm:t>
        <a:bodyPr/>
        <a:lstStyle/>
        <a:p>
          <a:endParaRPr lang="en-US"/>
        </a:p>
      </dgm:t>
    </dgm:pt>
    <dgm:pt modelId="{E1775F7F-A96E-4179-B2B9-1D3808F023DC}">
      <dgm:prSet phldrT="[Text]" custT="1"/>
      <dgm:spPr/>
      <dgm:t>
        <a:bodyPr/>
        <a:lstStyle/>
        <a:p>
          <a:r>
            <a:rPr lang="en-GB" sz="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A5A77C9-9AB0-41AB-846E-178A2982BF7D}" type="parTrans" cxnId="{BE555FED-E30D-4ACA-9A02-4EF154DB529D}">
      <dgm:prSet/>
      <dgm:spPr/>
      <dgm:t>
        <a:bodyPr/>
        <a:lstStyle/>
        <a:p>
          <a:endParaRPr lang="en-US"/>
        </a:p>
      </dgm:t>
    </dgm:pt>
    <dgm:pt modelId="{B6CFBBA4-6D9A-46BC-92B7-DDB4AC5460E8}" type="sibTrans" cxnId="{BE555FED-E30D-4ACA-9A02-4EF154DB529D}">
      <dgm:prSet/>
      <dgm:spPr/>
      <dgm:t>
        <a:bodyPr/>
        <a:lstStyle/>
        <a:p>
          <a:endParaRPr lang="en-US"/>
        </a:p>
      </dgm:t>
    </dgm:pt>
    <dgm:pt modelId="{BAB51DAD-6460-4266-AC2D-619EFF304B3B}">
      <dgm:prSet phldrT="[Text]" custT="1"/>
      <dgm:spPr/>
      <dgm:t>
        <a:bodyPr/>
        <a:lstStyle/>
        <a:p>
          <a:r>
            <a:rPr lang="en-GB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4C0CF92-57CD-4129-90E5-76D2AC391B85}" type="parTrans" cxnId="{CE3F51FF-4620-4F2A-8EEC-4255322F90D7}">
      <dgm:prSet/>
      <dgm:spPr/>
      <dgm:t>
        <a:bodyPr/>
        <a:lstStyle/>
        <a:p>
          <a:endParaRPr lang="en-US"/>
        </a:p>
      </dgm:t>
    </dgm:pt>
    <dgm:pt modelId="{FDFEF042-FC75-49C5-BDF4-DD8FC26AD703}" type="sibTrans" cxnId="{CE3F51FF-4620-4F2A-8EEC-4255322F90D7}">
      <dgm:prSet/>
      <dgm:spPr/>
      <dgm:t>
        <a:bodyPr/>
        <a:lstStyle/>
        <a:p>
          <a:endParaRPr lang="en-US"/>
        </a:p>
      </dgm:t>
    </dgm:pt>
    <dgm:pt modelId="{393A7AE3-67E1-4965-A396-DA921BA482C1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5E7F561-7F9F-4496-A97D-7D133D90E263}" type="parTrans" cxnId="{D66C4519-850A-4FA1-AF9C-24CBE35A358A}">
      <dgm:prSet/>
      <dgm:spPr/>
      <dgm:t>
        <a:bodyPr/>
        <a:lstStyle/>
        <a:p>
          <a:endParaRPr lang="en-US"/>
        </a:p>
      </dgm:t>
    </dgm:pt>
    <dgm:pt modelId="{DE25863C-69A6-4EE8-831B-F208825B7DD6}" type="sibTrans" cxnId="{D66C4519-850A-4FA1-AF9C-24CBE35A358A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FA060C7-6E19-4A5D-AD2B-4459F92B1068}">
      <dgm:prSet phldrT="[Text]" custT="1"/>
      <dgm:spPr/>
      <dgm:t>
        <a:bodyPr/>
        <a:lstStyle/>
        <a:p>
          <a:r>
            <a:rPr lang="en-GB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BCDAAD7-3966-4113-88E5-099FEF46FCBB}" type="sibTrans" cxnId="{2820B5EE-E5D7-4982-8321-66551418337C}">
      <dgm:prSet/>
      <dgm:spPr/>
      <dgm:t>
        <a:bodyPr/>
        <a:lstStyle/>
        <a:p>
          <a:endParaRPr lang="en-US"/>
        </a:p>
      </dgm:t>
    </dgm:pt>
    <dgm:pt modelId="{FC0224F4-5D8B-4260-8E31-DFDF4B26B345}" type="parTrans" cxnId="{2820B5EE-E5D7-4982-8321-66551418337C}">
      <dgm:prSet/>
      <dgm:spPr/>
      <dgm:t>
        <a:bodyPr/>
        <a:lstStyle/>
        <a:p>
          <a:endParaRPr lang="en-US"/>
        </a:p>
      </dgm:t>
    </dgm:pt>
    <dgm:pt modelId="{FB9A5E9C-CC02-43E5-B2F6-E78EB54A19F3}" type="pres">
      <dgm:prSet presAssocID="{A9C14595-1F56-4EA3-A1F9-53FF6E30A7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869977B-85EE-4E17-B72C-429A525A4089}" type="pres">
      <dgm:prSet presAssocID="{70231733-0DAC-428A-B0A8-FB49C726040B}" presName="centerShape" presStyleLbl="node0" presStyleIdx="0" presStyleCnt="1"/>
      <dgm:spPr/>
    </dgm:pt>
    <dgm:pt modelId="{9D2869A6-CA7A-42DC-A15C-47D18BFB242E}" type="pres">
      <dgm:prSet presAssocID="{BFA060C7-6E19-4A5D-AD2B-4459F92B1068}" presName="node" presStyleLbl="node1" presStyleIdx="0" presStyleCnt="5">
        <dgm:presLayoutVars>
          <dgm:bulletEnabled val="1"/>
        </dgm:presLayoutVars>
      </dgm:prSet>
      <dgm:spPr/>
    </dgm:pt>
    <dgm:pt modelId="{10043347-F033-4BC9-B025-5C9B5CE113C7}" type="pres">
      <dgm:prSet presAssocID="{BFA060C7-6E19-4A5D-AD2B-4459F92B1068}" presName="dummy" presStyleCnt="0"/>
      <dgm:spPr/>
    </dgm:pt>
    <dgm:pt modelId="{E3878ABA-7ADD-4BB0-B660-3B7673AF5CEF}" type="pres">
      <dgm:prSet presAssocID="{5BCDAAD7-3966-4113-88E5-099FEF46FCBB}" presName="sibTrans" presStyleLbl="sibTrans2D1" presStyleIdx="0" presStyleCnt="5"/>
      <dgm:spPr/>
    </dgm:pt>
    <dgm:pt modelId="{90E17D79-0C95-413F-B433-4894366327AE}" type="pres">
      <dgm:prSet presAssocID="{393A7AE3-67E1-4965-A396-DA921BA482C1}" presName="node" presStyleLbl="node1" presStyleIdx="1" presStyleCnt="5">
        <dgm:presLayoutVars>
          <dgm:bulletEnabled val="1"/>
        </dgm:presLayoutVars>
      </dgm:prSet>
      <dgm:spPr/>
    </dgm:pt>
    <dgm:pt modelId="{2257C148-CB4E-4B3D-93D4-E1109760FF10}" type="pres">
      <dgm:prSet presAssocID="{393A7AE3-67E1-4965-A396-DA921BA482C1}" presName="dummy" presStyleCnt="0"/>
      <dgm:spPr/>
    </dgm:pt>
    <dgm:pt modelId="{20AA8E47-DEED-4751-96FC-8F04E9EF894C}" type="pres">
      <dgm:prSet presAssocID="{DE25863C-69A6-4EE8-831B-F208825B7DD6}" presName="sibTrans" presStyleLbl="sibTrans2D1" presStyleIdx="1" presStyleCnt="5"/>
      <dgm:spPr/>
    </dgm:pt>
    <dgm:pt modelId="{5338D871-ECD8-4921-B979-05FD0519ECD4}" type="pres">
      <dgm:prSet presAssocID="{1ED3647D-F6AF-4F9E-AC21-0C00AFC0712C}" presName="node" presStyleLbl="node1" presStyleIdx="2" presStyleCnt="5">
        <dgm:presLayoutVars>
          <dgm:bulletEnabled val="1"/>
        </dgm:presLayoutVars>
      </dgm:prSet>
      <dgm:spPr/>
    </dgm:pt>
    <dgm:pt modelId="{C9B405F0-F03A-44DB-97E7-4D3AB34E8939}" type="pres">
      <dgm:prSet presAssocID="{1ED3647D-F6AF-4F9E-AC21-0C00AFC0712C}" presName="dummy" presStyleCnt="0"/>
      <dgm:spPr/>
    </dgm:pt>
    <dgm:pt modelId="{A278C24B-FC92-49DC-B941-45BBF571DBD9}" type="pres">
      <dgm:prSet presAssocID="{7ADE1823-ED2C-4962-889C-07121561B68B}" presName="sibTrans" presStyleLbl="sibTrans2D1" presStyleIdx="2" presStyleCnt="5"/>
      <dgm:spPr/>
    </dgm:pt>
    <dgm:pt modelId="{6D984F02-5030-452B-A5C9-845446F18693}" type="pres">
      <dgm:prSet presAssocID="{E1775F7F-A96E-4179-B2B9-1D3808F023DC}" presName="node" presStyleLbl="node1" presStyleIdx="3" presStyleCnt="5" custScaleX="112679" custScaleY="112156">
        <dgm:presLayoutVars>
          <dgm:bulletEnabled val="1"/>
        </dgm:presLayoutVars>
      </dgm:prSet>
      <dgm:spPr/>
    </dgm:pt>
    <dgm:pt modelId="{D56A3CA4-A8E5-49E4-8F6B-79DE485CD9A1}" type="pres">
      <dgm:prSet presAssocID="{E1775F7F-A96E-4179-B2B9-1D3808F023DC}" presName="dummy" presStyleCnt="0"/>
      <dgm:spPr/>
    </dgm:pt>
    <dgm:pt modelId="{D2E1D8D7-A969-4452-B1A0-AB4C7916B695}" type="pres">
      <dgm:prSet presAssocID="{B6CFBBA4-6D9A-46BC-92B7-DDB4AC5460E8}" presName="sibTrans" presStyleLbl="sibTrans2D1" presStyleIdx="3" presStyleCnt="5"/>
      <dgm:spPr/>
    </dgm:pt>
    <dgm:pt modelId="{420DE225-DE9F-499D-91E6-A7DBA53EE567}" type="pres">
      <dgm:prSet presAssocID="{BAB51DAD-6460-4266-AC2D-619EFF304B3B}" presName="node" presStyleLbl="node1" presStyleIdx="4" presStyleCnt="5">
        <dgm:presLayoutVars>
          <dgm:bulletEnabled val="1"/>
        </dgm:presLayoutVars>
      </dgm:prSet>
      <dgm:spPr/>
    </dgm:pt>
    <dgm:pt modelId="{C1919132-1E65-4FBF-827A-F692C62506DB}" type="pres">
      <dgm:prSet presAssocID="{BAB51DAD-6460-4266-AC2D-619EFF304B3B}" presName="dummy" presStyleCnt="0"/>
      <dgm:spPr/>
    </dgm:pt>
    <dgm:pt modelId="{D29DC9D3-2A68-44A8-887E-197E933198AA}" type="pres">
      <dgm:prSet presAssocID="{FDFEF042-FC75-49C5-BDF4-DD8FC26AD703}" presName="sibTrans" presStyleLbl="sibTrans2D1" presStyleIdx="4" presStyleCnt="5"/>
      <dgm:spPr/>
    </dgm:pt>
  </dgm:ptLst>
  <dgm:cxnLst>
    <dgm:cxn modelId="{7BDAAE0F-B6B0-4749-804D-03DB5CBD9989}" type="presOf" srcId="{B6CFBBA4-6D9A-46BC-92B7-DDB4AC5460E8}" destId="{D2E1D8D7-A969-4452-B1A0-AB4C7916B695}" srcOrd="0" destOrd="0" presId="urn:microsoft.com/office/officeart/2005/8/layout/radial6"/>
    <dgm:cxn modelId="{D66C4519-850A-4FA1-AF9C-24CBE35A358A}" srcId="{70231733-0DAC-428A-B0A8-FB49C726040B}" destId="{393A7AE3-67E1-4965-A396-DA921BA482C1}" srcOrd="1" destOrd="0" parTransId="{F5E7F561-7F9F-4496-A97D-7D133D90E263}" sibTransId="{DE25863C-69A6-4EE8-831B-F208825B7DD6}"/>
    <dgm:cxn modelId="{6CA17A27-6C12-4660-9292-BC6B99D7D1DC}" type="presOf" srcId="{A9C14595-1F56-4EA3-A1F9-53FF6E30A7DA}" destId="{FB9A5E9C-CC02-43E5-B2F6-E78EB54A19F3}" srcOrd="0" destOrd="0" presId="urn:microsoft.com/office/officeart/2005/8/layout/radial6"/>
    <dgm:cxn modelId="{F4DD6228-3062-44A7-A5D3-E4F5FE89B48B}" type="presOf" srcId="{FDFEF042-FC75-49C5-BDF4-DD8FC26AD703}" destId="{D29DC9D3-2A68-44A8-887E-197E933198AA}" srcOrd="0" destOrd="0" presId="urn:microsoft.com/office/officeart/2005/8/layout/radial6"/>
    <dgm:cxn modelId="{48E2D12E-71EA-4B36-B50C-92254975D4F4}" srcId="{A9C14595-1F56-4EA3-A1F9-53FF6E30A7DA}" destId="{70231733-0DAC-428A-B0A8-FB49C726040B}" srcOrd="0" destOrd="0" parTransId="{B995882B-07FD-4926-BD8D-0534DE481ECA}" sibTransId="{F48D2593-C460-4A2A-A778-3848091B764A}"/>
    <dgm:cxn modelId="{A6EDB02F-3616-48EC-A7F1-1BF73EBB7D6C}" type="presOf" srcId="{BAB51DAD-6460-4266-AC2D-619EFF304B3B}" destId="{420DE225-DE9F-499D-91E6-A7DBA53EE567}" srcOrd="0" destOrd="0" presId="urn:microsoft.com/office/officeart/2005/8/layout/radial6"/>
    <dgm:cxn modelId="{B349843B-D5BC-407D-A38C-DBC87B65C1E9}" type="presOf" srcId="{393A7AE3-67E1-4965-A396-DA921BA482C1}" destId="{90E17D79-0C95-413F-B433-4894366327AE}" srcOrd="0" destOrd="0" presId="urn:microsoft.com/office/officeart/2005/8/layout/radial6"/>
    <dgm:cxn modelId="{C2A8615C-0209-49AE-9219-EC031288E185}" type="presOf" srcId="{1ED3647D-F6AF-4F9E-AC21-0C00AFC0712C}" destId="{5338D871-ECD8-4921-B979-05FD0519ECD4}" srcOrd="0" destOrd="0" presId="urn:microsoft.com/office/officeart/2005/8/layout/radial6"/>
    <dgm:cxn modelId="{0882E47A-D972-4946-A06B-F26D518DDC7C}" type="presOf" srcId="{70231733-0DAC-428A-B0A8-FB49C726040B}" destId="{2869977B-85EE-4E17-B72C-429A525A4089}" srcOrd="0" destOrd="0" presId="urn:microsoft.com/office/officeart/2005/8/layout/radial6"/>
    <dgm:cxn modelId="{72C4BD89-A495-4EAE-A148-03E377C0EF88}" type="presOf" srcId="{7ADE1823-ED2C-4962-889C-07121561B68B}" destId="{A278C24B-FC92-49DC-B941-45BBF571DBD9}" srcOrd="0" destOrd="0" presId="urn:microsoft.com/office/officeart/2005/8/layout/radial6"/>
    <dgm:cxn modelId="{380E088D-4A5B-4FD0-97D2-09128C478A75}" srcId="{70231733-0DAC-428A-B0A8-FB49C726040B}" destId="{1ED3647D-F6AF-4F9E-AC21-0C00AFC0712C}" srcOrd="2" destOrd="0" parTransId="{49E108CA-5560-4B2E-BCE1-A0F5B96FE05F}" sibTransId="{7ADE1823-ED2C-4962-889C-07121561B68B}"/>
    <dgm:cxn modelId="{6F6E178F-EDFA-4CCB-8CCE-AF743DF62B3B}" type="presOf" srcId="{E1775F7F-A96E-4179-B2B9-1D3808F023DC}" destId="{6D984F02-5030-452B-A5C9-845446F18693}" srcOrd="0" destOrd="0" presId="urn:microsoft.com/office/officeart/2005/8/layout/radial6"/>
    <dgm:cxn modelId="{3AF9FD90-4442-4B0B-BA68-63866E593EB3}" type="presOf" srcId="{BFA060C7-6E19-4A5D-AD2B-4459F92B1068}" destId="{9D2869A6-CA7A-42DC-A15C-47D18BFB242E}" srcOrd="0" destOrd="0" presId="urn:microsoft.com/office/officeart/2005/8/layout/radial6"/>
    <dgm:cxn modelId="{8485DCB6-58BE-4E58-8500-D5CB5D7DD033}" type="presOf" srcId="{5BCDAAD7-3966-4113-88E5-099FEF46FCBB}" destId="{E3878ABA-7ADD-4BB0-B660-3B7673AF5CEF}" srcOrd="0" destOrd="0" presId="urn:microsoft.com/office/officeart/2005/8/layout/radial6"/>
    <dgm:cxn modelId="{F360E3D3-A5EE-419D-AC10-2DBA83C4A7CB}" type="presOf" srcId="{DE25863C-69A6-4EE8-831B-F208825B7DD6}" destId="{20AA8E47-DEED-4751-96FC-8F04E9EF894C}" srcOrd="0" destOrd="0" presId="urn:microsoft.com/office/officeart/2005/8/layout/radial6"/>
    <dgm:cxn modelId="{BE555FED-E30D-4ACA-9A02-4EF154DB529D}" srcId="{70231733-0DAC-428A-B0A8-FB49C726040B}" destId="{E1775F7F-A96E-4179-B2B9-1D3808F023DC}" srcOrd="3" destOrd="0" parTransId="{EA5A77C9-9AB0-41AB-846E-178A2982BF7D}" sibTransId="{B6CFBBA4-6D9A-46BC-92B7-DDB4AC5460E8}"/>
    <dgm:cxn modelId="{2820B5EE-E5D7-4982-8321-66551418337C}" srcId="{70231733-0DAC-428A-B0A8-FB49C726040B}" destId="{BFA060C7-6E19-4A5D-AD2B-4459F92B1068}" srcOrd="0" destOrd="0" parTransId="{FC0224F4-5D8B-4260-8E31-DFDF4B26B345}" sibTransId="{5BCDAAD7-3966-4113-88E5-099FEF46FCBB}"/>
    <dgm:cxn modelId="{CE3F51FF-4620-4F2A-8EEC-4255322F90D7}" srcId="{70231733-0DAC-428A-B0A8-FB49C726040B}" destId="{BAB51DAD-6460-4266-AC2D-619EFF304B3B}" srcOrd="4" destOrd="0" parTransId="{D4C0CF92-57CD-4129-90E5-76D2AC391B85}" sibTransId="{FDFEF042-FC75-49C5-BDF4-DD8FC26AD703}"/>
    <dgm:cxn modelId="{FC0D08ED-0B7E-490C-AB20-2ADF561F15CA}" type="presParOf" srcId="{FB9A5E9C-CC02-43E5-B2F6-E78EB54A19F3}" destId="{2869977B-85EE-4E17-B72C-429A525A4089}" srcOrd="0" destOrd="0" presId="urn:microsoft.com/office/officeart/2005/8/layout/radial6"/>
    <dgm:cxn modelId="{00703F6B-A6E3-4F2F-A3AC-1F963CAE3CDE}" type="presParOf" srcId="{FB9A5E9C-CC02-43E5-B2F6-E78EB54A19F3}" destId="{9D2869A6-CA7A-42DC-A15C-47D18BFB242E}" srcOrd="1" destOrd="0" presId="urn:microsoft.com/office/officeart/2005/8/layout/radial6"/>
    <dgm:cxn modelId="{DE1FBB91-C95A-447B-A650-E6318B960ECD}" type="presParOf" srcId="{FB9A5E9C-CC02-43E5-B2F6-E78EB54A19F3}" destId="{10043347-F033-4BC9-B025-5C9B5CE113C7}" srcOrd="2" destOrd="0" presId="urn:microsoft.com/office/officeart/2005/8/layout/radial6"/>
    <dgm:cxn modelId="{05DE5166-3473-4654-90A8-573DE37176F4}" type="presParOf" srcId="{FB9A5E9C-CC02-43E5-B2F6-E78EB54A19F3}" destId="{E3878ABA-7ADD-4BB0-B660-3B7673AF5CEF}" srcOrd="3" destOrd="0" presId="urn:microsoft.com/office/officeart/2005/8/layout/radial6"/>
    <dgm:cxn modelId="{1B2C6CEF-0A35-47F1-8D11-91C9DEA612FA}" type="presParOf" srcId="{FB9A5E9C-CC02-43E5-B2F6-E78EB54A19F3}" destId="{90E17D79-0C95-413F-B433-4894366327AE}" srcOrd="4" destOrd="0" presId="urn:microsoft.com/office/officeart/2005/8/layout/radial6"/>
    <dgm:cxn modelId="{1700F3FB-67DB-41D9-AD6D-9025DD92F8C0}" type="presParOf" srcId="{FB9A5E9C-CC02-43E5-B2F6-E78EB54A19F3}" destId="{2257C148-CB4E-4B3D-93D4-E1109760FF10}" srcOrd="5" destOrd="0" presId="urn:microsoft.com/office/officeart/2005/8/layout/radial6"/>
    <dgm:cxn modelId="{170E9A5A-AC2E-4DC4-86F9-A71F35421E4C}" type="presParOf" srcId="{FB9A5E9C-CC02-43E5-B2F6-E78EB54A19F3}" destId="{20AA8E47-DEED-4751-96FC-8F04E9EF894C}" srcOrd="6" destOrd="0" presId="urn:microsoft.com/office/officeart/2005/8/layout/radial6"/>
    <dgm:cxn modelId="{22E8ED66-C83E-4A0D-8E67-BA1589F68C9B}" type="presParOf" srcId="{FB9A5E9C-CC02-43E5-B2F6-E78EB54A19F3}" destId="{5338D871-ECD8-4921-B979-05FD0519ECD4}" srcOrd="7" destOrd="0" presId="urn:microsoft.com/office/officeart/2005/8/layout/radial6"/>
    <dgm:cxn modelId="{814845E3-44A7-43F3-A245-9AF3281F5917}" type="presParOf" srcId="{FB9A5E9C-CC02-43E5-B2F6-E78EB54A19F3}" destId="{C9B405F0-F03A-44DB-97E7-4D3AB34E8939}" srcOrd="8" destOrd="0" presId="urn:microsoft.com/office/officeart/2005/8/layout/radial6"/>
    <dgm:cxn modelId="{97866BB9-0F95-47BF-87DF-F7058336A807}" type="presParOf" srcId="{FB9A5E9C-CC02-43E5-B2F6-E78EB54A19F3}" destId="{A278C24B-FC92-49DC-B941-45BBF571DBD9}" srcOrd="9" destOrd="0" presId="urn:microsoft.com/office/officeart/2005/8/layout/radial6"/>
    <dgm:cxn modelId="{F2AA4556-F11B-48A3-A733-5F7D13974966}" type="presParOf" srcId="{FB9A5E9C-CC02-43E5-B2F6-E78EB54A19F3}" destId="{6D984F02-5030-452B-A5C9-845446F18693}" srcOrd="10" destOrd="0" presId="urn:microsoft.com/office/officeart/2005/8/layout/radial6"/>
    <dgm:cxn modelId="{098FF50A-1B12-411E-9625-6C250F3DE534}" type="presParOf" srcId="{FB9A5E9C-CC02-43E5-B2F6-E78EB54A19F3}" destId="{D56A3CA4-A8E5-49E4-8F6B-79DE485CD9A1}" srcOrd="11" destOrd="0" presId="urn:microsoft.com/office/officeart/2005/8/layout/radial6"/>
    <dgm:cxn modelId="{1ECB5078-4927-4FD5-818A-CF9AC1EBCB53}" type="presParOf" srcId="{FB9A5E9C-CC02-43E5-B2F6-E78EB54A19F3}" destId="{D2E1D8D7-A969-4452-B1A0-AB4C7916B695}" srcOrd="12" destOrd="0" presId="urn:microsoft.com/office/officeart/2005/8/layout/radial6"/>
    <dgm:cxn modelId="{3F931A99-CBF9-448E-9F09-7C804C8138F7}" type="presParOf" srcId="{FB9A5E9C-CC02-43E5-B2F6-E78EB54A19F3}" destId="{420DE225-DE9F-499D-91E6-A7DBA53EE567}" srcOrd="13" destOrd="0" presId="urn:microsoft.com/office/officeart/2005/8/layout/radial6"/>
    <dgm:cxn modelId="{5CDA463E-324D-44FA-9372-ADE52779F3A0}" type="presParOf" srcId="{FB9A5E9C-CC02-43E5-B2F6-E78EB54A19F3}" destId="{C1919132-1E65-4FBF-827A-F692C62506DB}" srcOrd="14" destOrd="0" presId="urn:microsoft.com/office/officeart/2005/8/layout/radial6"/>
    <dgm:cxn modelId="{2B82D5CD-7967-4B78-AD20-71F3AA7BB14B}" type="presParOf" srcId="{FB9A5E9C-CC02-43E5-B2F6-E78EB54A19F3}" destId="{D29DC9D3-2A68-44A8-887E-197E933198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25421"/>
          <a:ext cx="2474981" cy="24749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87874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2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Rules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Promote Rules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Alert People’s Conscience</a:t>
          </a: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Assist Compliance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Drug Abuse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Harden Targets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Access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Screen Exits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Deflect Offenders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Tools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25421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87874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200" b="1" kern="1200" dirty="0"/>
            <a:t>Extend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200" b="1" kern="1200" dirty="0"/>
            <a:t>Guardian ship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Assist Natural Surveillance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Reduce Anonymity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/>
            <a:t>Utilise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kern="1200" dirty="0"/>
            <a:t>Site Managers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Strengthen Formal Surveillance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Conceal Targets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Targets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Identify Property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Disrupt Markets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Deny Benefits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2005497" y="775111"/>
          <a:ext cx="5375601" cy="5375601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3455807" y="2234400"/>
          <a:ext cx="2474981" cy="2474981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8260" y="2596853"/>
        <a:ext cx="1750075" cy="1750075"/>
      </dsp:txXfrm>
    </dsp:sp>
    <dsp:sp modelId="{9D2869A6-CA7A-42DC-A15C-47D18BFB242E}">
      <dsp:nvSpPr>
        <dsp:cNvPr id="0" name=""/>
        <dsp:cNvSpPr/>
      </dsp:nvSpPr>
      <dsp:spPr>
        <a:xfrm>
          <a:off x="3827054" y="-28762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Stress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0771" y="224955"/>
        <a:ext cx="1225052" cy="1225052"/>
      </dsp:txXfrm>
    </dsp:sp>
    <dsp:sp modelId="{90E17D79-0C95-413F-B433-4894366327AE}">
      <dsp:nvSpPr>
        <dsp:cNvPr id="0" name=""/>
        <dsp:cNvSpPr/>
      </dsp:nvSpPr>
      <dsp:spPr>
        <a:xfrm>
          <a:off x="6323988" y="1785366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Avoid Disputes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7705" y="2039083"/>
        <a:ext cx="1225052" cy="1225052"/>
      </dsp:txXfrm>
    </dsp:sp>
    <dsp:sp modelId="{5338D871-ECD8-4921-B979-05FD0519ECD4}">
      <dsp:nvSpPr>
        <dsp:cNvPr id="0" name=""/>
        <dsp:cNvSpPr/>
      </dsp:nvSpPr>
      <dsp:spPr>
        <a:xfrm>
          <a:off x="5370244" y="4720687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Emotional Arousal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3961" y="4974404"/>
        <a:ext cx="1225052" cy="1225052"/>
      </dsp:txXfrm>
    </dsp:sp>
    <dsp:sp modelId="{6D984F02-5030-452B-A5C9-845446F18693}">
      <dsp:nvSpPr>
        <dsp:cNvPr id="0" name=""/>
        <dsp:cNvSpPr/>
      </dsp:nvSpPr>
      <dsp:spPr>
        <a:xfrm>
          <a:off x="2174033" y="4615387"/>
          <a:ext cx="1952148" cy="19430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Neutralise Peer Pressure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9918" y="4899946"/>
        <a:ext cx="1380378" cy="1373970"/>
      </dsp:txXfrm>
    </dsp:sp>
    <dsp:sp modelId="{420DE225-DE9F-499D-91E6-A7DBA53EE567}">
      <dsp:nvSpPr>
        <dsp:cNvPr id="0" name=""/>
        <dsp:cNvSpPr/>
      </dsp:nvSpPr>
      <dsp:spPr>
        <a:xfrm>
          <a:off x="1330120" y="1785366"/>
          <a:ext cx="1732486" cy="1732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Discourage Imitation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3837" y="2039083"/>
        <a:ext cx="1225052" cy="12250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DC9D3-2A68-44A8-887E-197E933198AA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1D8D7-A969-4452-B1A0-AB4C7916B695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C24B-FC92-49DC-B941-45BBF571DBD9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A8E47-DEED-4751-96FC-8F04E9EF894C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78ABA-7ADD-4BB0-B660-3B7673AF5CEF}">
      <dsp:nvSpPr>
        <dsp:cNvPr id="0" name=""/>
        <dsp:cNvSpPr/>
      </dsp:nvSpPr>
      <dsp:spPr>
        <a:xfrm>
          <a:off x="568773" y="205363"/>
          <a:ext cx="1430618" cy="1430618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977B-85EE-4E17-B72C-429A525A4089}">
      <dsp:nvSpPr>
        <dsp:cNvPr id="0" name=""/>
        <dsp:cNvSpPr/>
      </dsp:nvSpPr>
      <dsp:spPr>
        <a:xfrm>
          <a:off x="954910" y="591500"/>
          <a:ext cx="658343" cy="658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Strategies</a:t>
          </a:r>
          <a:endParaRPr lang="en-US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1322" y="687912"/>
        <a:ext cx="465519" cy="465519"/>
      </dsp:txXfrm>
    </dsp:sp>
    <dsp:sp modelId="{9D2869A6-CA7A-42DC-A15C-47D18BFB242E}">
      <dsp:nvSpPr>
        <dsp:cNvPr id="0" name=""/>
        <dsp:cNvSpPr/>
      </dsp:nvSpPr>
      <dsp:spPr>
        <a:xfrm>
          <a:off x="1053662" y="-8466"/>
          <a:ext cx="460840" cy="460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Effort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1150" y="59022"/>
        <a:ext cx="325864" cy="325864"/>
      </dsp:txXfrm>
    </dsp:sp>
    <dsp:sp modelId="{90E17D79-0C95-413F-B433-4894366327AE}">
      <dsp:nvSpPr>
        <dsp:cNvPr id="0" name=""/>
        <dsp:cNvSpPr/>
      </dsp:nvSpPr>
      <dsp:spPr>
        <a:xfrm>
          <a:off x="1718183" y="474336"/>
          <a:ext cx="460840" cy="4608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5671" y="541824"/>
        <a:ext cx="325864" cy="325864"/>
      </dsp:txXfrm>
    </dsp:sp>
    <dsp:sp modelId="{5338D871-ECD8-4921-B979-05FD0519ECD4}">
      <dsp:nvSpPr>
        <dsp:cNvPr id="0" name=""/>
        <dsp:cNvSpPr/>
      </dsp:nvSpPr>
      <dsp:spPr>
        <a:xfrm>
          <a:off x="1464359" y="1255527"/>
          <a:ext cx="460840" cy="460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Reward</a:t>
          </a:r>
          <a:endParaRPr lang="en-US" sz="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1847" y="1323015"/>
        <a:ext cx="325864" cy="325864"/>
      </dsp:txXfrm>
    </dsp:sp>
    <dsp:sp modelId="{6D984F02-5030-452B-A5C9-845446F18693}">
      <dsp:nvSpPr>
        <dsp:cNvPr id="0" name=""/>
        <dsp:cNvSpPr/>
      </dsp:nvSpPr>
      <dsp:spPr>
        <a:xfrm>
          <a:off x="613750" y="1227517"/>
          <a:ext cx="519270" cy="516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Reduce Stimulus</a:t>
          </a:r>
          <a:endParaRPr lang="en-US" sz="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795" y="1303209"/>
        <a:ext cx="367180" cy="365475"/>
      </dsp:txXfrm>
    </dsp:sp>
    <dsp:sp modelId="{420DE225-DE9F-499D-91E6-A7DBA53EE567}">
      <dsp:nvSpPr>
        <dsp:cNvPr id="0" name=""/>
        <dsp:cNvSpPr/>
      </dsp:nvSpPr>
      <dsp:spPr>
        <a:xfrm>
          <a:off x="389141" y="474336"/>
          <a:ext cx="460840" cy="4608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Remove Excuses</a:t>
          </a:r>
          <a:endParaRPr lang="en-US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629" y="541824"/>
        <a:ext cx="325864" cy="325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2D81F-4D5F-4AB6-98CA-3FEAC9AC9BC0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11AD-9B55-4025-8D75-9CD5BE57C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Menu:</a:t>
            </a:r>
            <a:r>
              <a:rPr lang="en-GB" baseline="0" dirty="0"/>
              <a:t> </a:t>
            </a:r>
            <a:r>
              <a:rPr lang="en-GB" dirty="0"/>
              <a:t>5 major categories of situational crime prevention</a:t>
            </a:r>
          </a:p>
          <a:p>
            <a:r>
              <a:rPr lang="en-GB" dirty="0"/>
              <a:t>Click a circle (e.g. Increase Risk) to go to</a:t>
            </a:r>
            <a:r>
              <a:rPr lang="en-GB" baseline="0" dirty="0"/>
              <a:t> techniques and Examples screen for that category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911AD-9B55-4025-8D75-9CD5BE57C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8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Strategy Screen (e.g. Increase Effort)</a:t>
            </a:r>
          </a:p>
          <a:p>
            <a:r>
              <a:rPr lang="en-GB" dirty="0"/>
              <a:t>Each of the 5 circles represents a situational crime prevention Technique for a specific Strategy. </a:t>
            </a:r>
          </a:p>
          <a:p>
            <a:r>
              <a:rPr lang="en-GB" dirty="0"/>
              <a:t>Click a circle (e.g. Harden Targets) to</a:t>
            </a:r>
            <a:r>
              <a:rPr lang="en-GB" baseline="0" dirty="0"/>
              <a:t> show </a:t>
            </a:r>
            <a:r>
              <a:rPr lang="en-GB" dirty="0"/>
              <a:t>a brief explanation and examples.</a:t>
            </a:r>
          </a:p>
          <a:p>
            <a:r>
              <a:rPr lang="en-GB" dirty="0"/>
              <a:t>Click the circle again if you want to hide the explanation and examples.</a:t>
            </a:r>
          </a:p>
          <a:p>
            <a:r>
              <a:rPr lang="en-GB" dirty="0"/>
              <a:t>The centre circle is a navigation menu for the Presentation:</a:t>
            </a:r>
            <a:r>
              <a:rPr lang="en-GB" baseline="0" dirty="0"/>
              <a:t> click the centre (blue) Strategies circle to go back to Main Menu or click one of the other coloured circles to go to the relevant Technique screen.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911AD-9B55-4025-8D75-9CD5BE57C5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64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6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0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2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4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4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94EE-0725-456D-9CE1-55C949932C34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0F252-F090-49EE-B610-7C8BDE49F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1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hyperlink" Target="http://www.shortcutstv.com/blog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jpg"/><Relationship Id="rId4" Type="http://schemas.openxmlformats.org/officeDocument/2006/relationships/diagramData" Target="../diagrams/data1.xml"/><Relationship Id="rId9" Type="http://schemas.openxmlformats.org/officeDocument/2006/relationships/hyperlink" Target="http://www.shortcutstv.com/blo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Layout" Target="../diagrams/layout3.xml"/><Relationship Id="rId5" Type="http://schemas.openxmlformats.org/officeDocument/2006/relationships/diagramLayout" Target="../diagrams/layout2.xml"/><Relationship Id="rId15" Type="http://schemas.openxmlformats.org/officeDocument/2006/relationships/hyperlink" Target="http://www.shortcutstv.com/blog" TargetMode="External"/><Relationship Id="rId10" Type="http://schemas.openxmlformats.org/officeDocument/2006/relationships/diagramData" Target="../diagrams/data3.xml"/><Relationship Id="rId4" Type="http://schemas.openxmlformats.org/officeDocument/2006/relationships/diagramData" Target="../diagrams/data2.xml"/><Relationship Id="rId9" Type="http://schemas.openxmlformats.org/officeDocument/2006/relationships/slide" Target="slide3.xml"/><Relationship Id="rId14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Relationship Id="rId14" Type="http://schemas.openxmlformats.org/officeDocument/2006/relationships/hyperlink" Target="http://www.shortcutstv.com/blo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7.xml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Relationship Id="rId14" Type="http://schemas.openxmlformats.org/officeDocument/2006/relationships/hyperlink" Target="http://www.shortcutstv.com/blo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QuickStyle" Target="../diagrams/quickStyle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9.xml"/><Relationship Id="rId4" Type="http://schemas.openxmlformats.org/officeDocument/2006/relationships/diagramLayout" Target="../diagrams/layout8.xml"/><Relationship Id="rId9" Type="http://schemas.openxmlformats.org/officeDocument/2006/relationships/diagramData" Target="../diagrams/data9.xml"/><Relationship Id="rId14" Type="http://schemas.openxmlformats.org/officeDocument/2006/relationships/hyperlink" Target="http://www.shortcutstv.com/blo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diagramDrawing" Target="../diagrams/drawing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2.jpg"/><Relationship Id="rId10" Type="http://schemas.openxmlformats.org/officeDocument/2006/relationships/diagramLayout" Target="../diagrams/layout11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Relationship Id="rId14" Type="http://schemas.openxmlformats.org/officeDocument/2006/relationships/hyperlink" Target="http://www.shortcutstv.com/bl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99"/>
            <a:ext cx="12191999" cy="4913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24661"/>
            <a:ext cx="1219200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sp>
        <p:nvSpPr>
          <p:cNvPr id="9" name="Rectangle 8"/>
          <p:cNvSpPr/>
          <p:nvPr/>
        </p:nvSpPr>
        <p:spPr>
          <a:xfrm>
            <a:off x="-2" y="-191858"/>
            <a:ext cx="12191999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28" y="5924661"/>
            <a:ext cx="914400" cy="91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" y="2047460"/>
            <a:ext cx="12191998" cy="23083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latin typeface="20th Century Font" panose="00000400000000000000" pitchFamily="2" charset="0"/>
              </a:rPr>
              <a:t>Five Strategies and </a:t>
            </a:r>
          </a:p>
          <a:p>
            <a:pPr algn="ctr"/>
            <a:r>
              <a:rPr lang="en-GB" sz="7200" dirty="0">
                <a:latin typeface="20th Century Font" panose="00000400000000000000" pitchFamily="2" charset="0"/>
              </a:rPr>
              <a:t>Twenty-Five Techniques </a:t>
            </a:r>
            <a:endParaRPr lang="en-US" sz="7200" dirty="0">
              <a:latin typeface="20th Century Font" panose="00000400000000000000" pitchFamily="2" charset="0"/>
            </a:endParaRPr>
          </a:p>
        </p:txBody>
      </p:sp>
      <p:pic>
        <p:nvPicPr>
          <p:cNvPr id="3" name="Sovereig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43" y="2089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100"/>
            <a:ext cx="12191999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84374152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5" name="Picture 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</p:spTree>
    <p:extLst>
      <p:ext uri="{BB962C8B-B14F-4D97-AF65-F5344CB8AC3E}">
        <p14:creationId xmlns:p14="http://schemas.microsoft.com/office/powerpoint/2010/main" val="12611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100"/>
            <a:ext cx="12191999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50709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/>
          <p:cNvSpPr/>
          <p:nvPr/>
        </p:nvSpPr>
        <p:spPr>
          <a:xfrm>
            <a:off x="7053396" y="651696"/>
            <a:ext cx="3773939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Harden Targets</a:t>
            </a:r>
          </a:p>
          <a:p>
            <a:r>
              <a:rPr lang="en-GB" dirty="0">
                <a:solidFill>
                  <a:schemeClr val="bg1"/>
                </a:solidFill>
              </a:rPr>
              <a:t>Physical barriers to obstruct offender access to a potential target:</a:t>
            </a:r>
          </a:p>
          <a:p>
            <a:r>
              <a:rPr lang="en-GB" dirty="0">
                <a:solidFill>
                  <a:schemeClr val="bg1"/>
                </a:solidFill>
              </a:rPr>
              <a:t>E.g. Locks, Anti-robbery screens.</a:t>
            </a:r>
          </a:p>
        </p:txBody>
      </p:sp>
      <p:sp>
        <p:nvSpPr>
          <p:cNvPr id="9" name="Rectangle 8"/>
          <p:cNvSpPr/>
          <p:nvPr/>
        </p:nvSpPr>
        <p:spPr>
          <a:xfrm>
            <a:off x="9228666" y="2849335"/>
            <a:ext cx="2721410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Control Access</a:t>
            </a:r>
          </a:p>
          <a:p>
            <a:r>
              <a:rPr lang="en-US" dirty="0">
                <a:solidFill>
                  <a:schemeClr val="bg1"/>
                </a:solidFill>
              </a:rPr>
              <a:t>Barriers to access to  vulnerable areas:</a:t>
            </a:r>
          </a:p>
          <a:p>
            <a:r>
              <a:rPr lang="en-GB" dirty="0">
                <a:solidFill>
                  <a:schemeClr val="bg1"/>
                </a:solidFill>
              </a:rPr>
              <a:t>E.g. Entry phones, Electronic keys, </a:t>
            </a:r>
            <a:r>
              <a:rPr lang="en-GB" dirty="0" err="1">
                <a:solidFill>
                  <a:schemeClr val="bg1"/>
                </a:solidFill>
              </a:rPr>
              <a:t>Alleygates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3669" y="4890939"/>
            <a:ext cx="2806980" cy="923330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Screen Exits</a:t>
            </a:r>
          </a:p>
          <a:p>
            <a:r>
              <a:rPr lang="en-GB" dirty="0">
                <a:solidFill>
                  <a:schemeClr val="bg1"/>
                </a:solidFill>
              </a:rPr>
              <a:t>E.g. Electronic tags / devices in shops to prevent theft.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7" y="4152275"/>
            <a:ext cx="3482275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Deflect Offenders</a:t>
            </a:r>
          </a:p>
          <a:p>
            <a:r>
              <a:rPr lang="en-GB" dirty="0">
                <a:solidFill>
                  <a:schemeClr val="bg1"/>
                </a:solidFill>
              </a:rPr>
              <a:t>Provide alternatives for activities:</a:t>
            </a:r>
          </a:p>
          <a:p>
            <a:r>
              <a:rPr lang="en-GB" dirty="0">
                <a:solidFill>
                  <a:schemeClr val="bg1"/>
                </a:solidFill>
              </a:rPr>
              <a:t>E.g.  Youth meeting areas, litter bins, streaming music services.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2" y="1039380"/>
            <a:ext cx="2797610" cy="2031325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Control Tools</a:t>
            </a:r>
          </a:p>
          <a:p>
            <a:r>
              <a:rPr lang="en-GB" dirty="0">
                <a:solidFill>
                  <a:schemeClr val="bg1"/>
                </a:solidFill>
              </a:rPr>
              <a:t>Universal measures to control tools and weapons used in crime:</a:t>
            </a:r>
          </a:p>
          <a:p>
            <a:r>
              <a:rPr lang="en-GB" dirty="0">
                <a:solidFill>
                  <a:schemeClr val="bg1"/>
                </a:solidFill>
              </a:rPr>
              <a:t>E.g. Access to guns and knives, electronic disabling of phones, cars,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1156" y="286868"/>
            <a:ext cx="1347725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14821" y="2055043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84175" y="4813664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18622" y="4807670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24347" y="1857080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hlinkClick r:id="rId9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4116826037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Increase Effort</a:t>
            </a:r>
          </a:p>
        </p:txBody>
      </p:sp>
      <p:pic>
        <p:nvPicPr>
          <p:cNvPr id="20" name="Picture 19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</p:spTree>
    <p:extLst>
      <p:ext uri="{BB962C8B-B14F-4D97-AF65-F5344CB8AC3E}">
        <p14:creationId xmlns:p14="http://schemas.microsoft.com/office/powerpoint/2010/main" val="15888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100"/>
            <a:ext cx="12191997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3224252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6827316" y="779744"/>
            <a:ext cx="4802698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Extend Guardianship</a:t>
            </a:r>
          </a:p>
          <a:p>
            <a:r>
              <a:rPr lang="en-GB" dirty="0">
                <a:solidFill>
                  <a:schemeClr val="bg1"/>
                </a:solidFill>
              </a:rPr>
              <a:t>Extending the number of “eyes on the street” to enhance safety:</a:t>
            </a:r>
          </a:p>
          <a:p>
            <a:r>
              <a:rPr lang="en-GB" dirty="0">
                <a:solidFill>
                  <a:schemeClr val="bg1"/>
                </a:solidFill>
              </a:rPr>
              <a:t>E.g. Reporting suspicious incidents, Neighbourhood Watch, “Cell-phone surveillance”.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8665" y="2849335"/>
            <a:ext cx="2876477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Assist Natural Surveillance</a:t>
            </a:r>
          </a:p>
          <a:p>
            <a:r>
              <a:rPr lang="en-GB" dirty="0">
                <a:solidFill>
                  <a:schemeClr val="bg1"/>
                </a:solidFill>
              </a:rPr>
              <a:t>Making it easier for people to </a:t>
            </a:r>
            <a:r>
              <a:rPr lang="en-GB" dirty="0" err="1">
                <a:solidFill>
                  <a:schemeClr val="bg1"/>
                </a:solidFill>
              </a:rPr>
              <a:t>surveil</a:t>
            </a:r>
            <a:r>
              <a:rPr lang="en-GB" dirty="0">
                <a:solidFill>
                  <a:schemeClr val="bg1"/>
                </a:solidFill>
              </a:rPr>
              <a:t> areas as they go about their normal business.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E.g. Improved street lighting, Defensible space.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7" y="4152275"/>
            <a:ext cx="3630331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Utilise Site Managers</a:t>
            </a:r>
          </a:p>
          <a:p>
            <a:r>
              <a:rPr lang="en-GB" dirty="0">
                <a:solidFill>
                  <a:schemeClr val="bg1"/>
                </a:solidFill>
              </a:rPr>
              <a:t>People conduct soft surveillance in the course of their work.</a:t>
            </a:r>
          </a:p>
          <a:p>
            <a:r>
              <a:rPr lang="en-GB" dirty="0">
                <a:solidFill>
                  <a:schemeClr val="bg1"/>
                </a:solidFill>
              </a:rPr>
              <a:t>E.g. Attendants, maintenance workers, porters. Reward vigilance.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1" y="1039380"/>
            <a:ext cx="3507475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Strengthen Formal Surveillance</a:t>
            </a:r>
          </a:p>
          <a:p>
            <a:r>
              <a:rPr lang="en-GB" dirty="0">
                <a:solidFill>
                  <a:schemeClr val="bg1"/>
                </a:solidFill>
              </a:rPr>
              <a:t>Deterring unwanted activities through clearly-visible surveillance:</a:t>
            </a:r>
          </a:p>
          <a:p>
            <a:r>
              <a:rPr lang="en-GB" dirty="0">
                <a:solidFill>
                  <a:schemeClr val="bg1"/>
                </a:solidFill>
              </a:rPr>
              <a:t>E.g. Uniformed security  guards, CCTV, alarms.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44353" y="216742"/>
            <a:ext cx="1689997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63332" y="4846855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60675" y="4715136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18547" y="1881927"/>
            <a:ext cx="1726207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latin typeface="20th Century Font" panose="00000400000000000000" pitchFamily="2" charset="0"/>
              </a:rPr>
              <a:t>Increase Risk</a:t>
            </a:r>
            <a:endParaRPr lang="en-GB" sz="3200" dirty="0">
              <a:latin typeface="20th Century Font" panose="00000400000000000000" pitchFamily="2" charset="0"/>
            </a:endParaRP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83668" y="4890939"/>
            <a:ext cx="3373861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Reduce Anonymity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Develop ways to increase people’s familiarity with each another. </a:t>
            </a:r>
          </a:p>
          <a:p>
            <a:r>
              <a:rPr lang="en-GB" dirty="0">
                <a:solidFill>
                  <a:schemeClr val="bg1"/>
                </a:solidFill>
              </a:rPr>
              <a:t>E.g. Identity cards in taxis, school uniforms.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7155" y="2052738"/>
            <a:ext cx="1697225" cy="137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2100"/>
            <a:ext cx="12191996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51000952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7053395" y="651696"/>
            <a:ext cx="5057547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Conceal Targets </a:t>
            </a:r>
          </a:p>
          <a:p>
            <a:r>
              <a:rPr lang="en-GB" dirty="0">
                <a:solidFill>
                  <a:schemeClr val="bg1"/>
                </a:solidFill>
              </a:rPr>
              <a:t>Reduce chances of victimisation by keeping potential targets out of plain view:</a:t>
            </a:r>
          </a:p>
          <a:p>
            <a:r>
              <a:rPr lang="en-GB" dirty="0">
                <a:solidFill>
                  <a:schemeClr val="bg1"/>
                </a:solidFill>
              </a:rPr>
              <a:t>E.g. Unmarked bullion trucks, hiding jewellery, phones, etc. while walking alone, off-street parking.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9215989" y="2485368"/>
            <a:ext cx="2882276" cy="2308324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Remove Targets</a:t>
            </a:r>
          </a:p>
          <a:p>
            <a:r>
              <a:rPr lang="en-GB" dirty="0">
                <a:solidFill>
                  <a:schemeClr val="bg1"/>
                </a:solidFill>
              </a:rPr>
              <a:t>Reduce chances of victimisation by securing potential targets:</a:t>
            </a:r>
          </a:p>
          <a:p>
            <a:r>
              <a:rPr lang="en-GB" dirty="0">
                <a:solidFill>
                  <a:schemeClr val="bg1"/>
                </a:solidFill>
              </a:rPr>
              <a:t>E.g. Women’s refuges, not carrying cash in public, securing valuable property overnight.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928" y="758169"/>
            <a:ext cx="3530777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Deny Benefits</a:t>
            </a:r>
          </a:p>
          <a:p>
            <a:r>
              <a:rPr lang="en-GB" dirty="0">
                <a:solidFill>
                  <a:schemeClr val="bg1"/>
                </a:solidFill>
              </a:rPr>
              <a:t>Deterring offenders by denying them the benefits of crime:</a:t>
            </a:r>
          </a:p>
          <a:p>
            <a:r>
              <a:rPr lang="en-GB" dirty="0">
                <a:solidFill>
                  <a:schemeClr val="bg1"/>
                </a:solidFill>
              </a:rPr>
              <a:t>E.g. PIN numbers on debit cards, photos on credit cards, rapid graffiti removal, clothing ink tags.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1968" y="269822"/>
            <a:ext cx="1347725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3144" y="2122035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69735" y="4854782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32036" y="4783972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5902" y="1868768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Reduce Reward</a:t>
            </a: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83668" y="4890939"/>
            <a:ext cx="3345649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Identify Property</a:t>
            </a:r>
          </a:p>
          <a:p>
            <a:r>
              <a:rPr lang="en-GB" dirty="0">
                <a:solidFill>
                  <a:schemeClr val="bg1"/>
                </a:solidFill>
              </a:rPr>
              <a:t>Using indelible ownership marks on property to prevent reselling:</a:t>
            </a:r>
          </a:p>
          <a:p>
            <a:r>
              <a:rPr lang="en-GB" dirty="0">
                <a:solidFill>
                  <a:schemeClr val="bg1"/>
                </a:solidFill>
              </a:rPr>
              <a:t>E.g. Ultra-violet marking of computers etc.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988" y="3906809"/>
            <a:ext cx="3482275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Disrupt Markets</a:t>
            </a:r>
          </a:p>
          <a:p>
            <a:r>
              <a:rPr lang="en-GB" dirty="0">
                <a:solidFill>
                  <a:schemeClr val="bg1"/>
                </a:solidFill>
              </a:rPr>
              <a:t>Reduce market for stolen goods to discourage burglary and theft:</a:t>
            </a:r>
          </a:p>
          <a:p>
            <a:r>
              <a:rPr lang="en-GB" dirty="0">
                <a:solidFill>
                  <a:schemeClr val="bg1"/>
                </a:solidFill>
              </a:rPr>
              <a:t>E.g. Licensing street vendors, monitoring pawn shops, identity cards for door-to-door salespeople.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972100"/>
            <a:ext cx="12191994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38692510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6997775" y="630639"/>
            <a:ext cx="4461782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Reduce Frustration and Stress</a:t>
            </a:r>
          </a:p>
          <a:p>
            <a:r>
              <a:rPr lang="en-GB" dirty="0">
                <a:solidFill>
                  <a:schemeClr val="bg1"/>
                </a:solidFill>
              </a:rPr>
              <a:t>Measures to calm / change people’s mood:</a:t>
            </a:r>
          </a:p>
          <a:p>
            <a:r>
              <a:rPr lang="en-GB" dirty="0">
                <a:solidFill>
                  <a:schemeClr val="bg1"/>
                </a:solidFill>
              </a:rPr>
              <a:t>E.g. Improved street  / workplace lighting, online services to reduce queues,  public seating, polite assistants.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9220904" y="2473034"/>
            <a:ext cx="2882277" cy="2308324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Avoid Disputes</a:t>
            </a:r>
          </a:p>
          <a:p>
            <a:r>
              <a:rPr lang="en-GB" dirty="0">
                <a:solidFill>
                  <a:schemeClr val="bg1"/>
                </a:solidFill>
              </a:rPr>
              <a:t>Measures designed to prevent disputes arising:</a:t>
            </a:r>
          </a:p>
          <a:p>
            <a:r>
              <a:rPr lang="en-GB" dirty="0">
                <a:solidFill>
                  <a:schemeClr val="bg1"/>
                </a:solidFill>
              </a:rPr>
              <a:t>E.g. Fixed cab fares, traffic reduction measures, separating rival fans in stadia, reduced crowding in pubs.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704" y="3780484"/>
            <a:ext cx="3785871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Neutralise Peer Pressure</a:t>
            </a:r>
          </a:p>
          <a:p>
            <a:r>
              <a:rPr lang="en-GB" dirty="0">
                <a:solidFill>
                  <a:schemeClr val="bg1"/>
                </a:solidFill>
              </a:rPr>
              <a:t>Measures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to reduce negative or promote positive influence of peers: </a:t>
            </a:r>
          </a:p>
          <a:p>
            <a:r>
              <a:rPr lang="en-GB" dirty="0">
                <a:solidFill>
                  <a:schemeClr val="bg1"/>
                </a:solidFill>
              </a:rPr>
              <a:t>E.g. Zero-tolerance of school bullying, anti-drug campaigns, “friends don’t let friends drink-and-drive”.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2" y="1039380"/>
            <a:ext cx="2501866" cy="2308324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Discourage Imitation</a:t>
            </a:r>
          </a:p>
          <a:p>
            <a:r>
              <a:rPr lang="en-GB" dirty="0">
                <a:solidFill>
                  <a:schemeClr val="bg1"/>
                </a:solidFill>
              </a:rPr>
              <a:t>Measures to prevent “copy-cat” offending:</a:t>
            </a:r>
          </a:p>
          <a:p>
            <a:r>
              <a:rPr lang="en-GB" dirty="0">
                <a:solidFill>
                  <a:schemeClr val="bg1"/>
                </a:solidFill>
              </a:rPr>
              <a:t>E.g. Rapid repair of vandalised property (“Broken Windows”), parental controls on TV programming.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3942" y="273226"/>
            <a:ext cx="1347725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3144" y="2066136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94152" y="4873798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94042" y="4753280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4547" y="1917143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Reduce Stimulus</a:t>
            </a: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83668" y="4890939"/>
            <a:ext cx="2891741" cy="1754326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Reduce Emotional Arousal</a:t>
            </a:r>
          </a:p>
          <a:p>
            <a:r>
              <a:rPr lang="en-GB" dirty="0">
                <a:solidFill>
                  <a:schemeClr val="bg1"/>
                </a:solidFill>
              </a:rPr>
              <a:t>Measures to eliminate emotional responses:</a:t>
            </a:r>
          </a:p>
          <a:p>
            <a:r>
              <a:rPr lang="en-GB" dirty="0">
                <a:solidFill>
                  <a:schemeClr val="bg1"/>
                </a:solidFill>
              </a:rPr>
              <a:t>E.g. Banning hate speech,  convicted paedophiles not housed near schools.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95128" y="0"/>
            <a:ext cx="4096869" cy="892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20th Century Font" panose="00000400000000000000" pitchFamily="2" charset="0"/>
              </a:rPr>
              <a:t>Strategies and Techniques</a:t>
            </a:r>
          </a:p>
          <a:p>
            <a:pPr algn="ctr"/>
            <a:r>
              <a:rPr lang="en-GB" sz="2600" dirty="0">
                <a:latin typeface="20th Century Font" panose="00000400000000000000" pitchFamily="2" charset="0"/>
              </a:rPr>
              <a:t>Cornish and Clarke (2003)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100"/>
            <a:ext cx="12191999" cy="488327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71027846"/>
              </p:ext>
            </p:extLst>
          </p:nvPr>
        </p:nvGraphicFramePr>
        <p:xfrm>
          <a:off x="1402702" y="125629"/>
          <a:ext cx="9386596" cy="652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7053396" y="651696"/>
            <a:ext cx="5110867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Set Rules</a:t>
            </a:r>
          </a:p>
          <a:p>
            <a:r>
              <a:rPr lang="en-GB" dirty="0">
                <a:solidFill>
                  <a:schemeClr val="bg1"/>
                </a:solidFill>
              </a:rPr>
              <a:t>Clear and concise rules to encourage compliance:</a:t>
            </a:r>
          </a:p>
          <a:p>
            <a:r>
              <a:rPr lang="en-GB" dirty="0">
                <a:solidFill>
                  <a:schemeClr val="bg1"/>
                </a:solidFill>
              </a:rPr>
              <a:t>E.g. Signed student agreements, codes of conduct for schools, organisations, etc.</a:t>
            </a:r>
          </a:p>
        </p:txBody>
      </p:sp>
      <p:sp>
        <p:nvSpPr>
          <p:cNvPr id="9" name="Rectangle 8"/>
          <p:cNvSpPr/>
          <p:nvPr/>
        </p:nvSpPr>
        <p:spPr>
          <a:xfrm>
            <a:off x="9307908" y="2326168"/>
            <a:ext cx="2721410" cy="1477328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Promote Rules</a:t>
            </a:r>
          </a:p>
          <a:p>
            <a:r>
              <a:rPr lang="en-GB" dirty="0">
                <a:solidFill>
                  <a:schemeClr val="bg1"/>
                </a:solidFill>
              </a:rPr>
              <a:t>Make people aware of behavioural rules:</a:t>
            </a:r>
          </a:p>
          <a:p>
            <a:r>
              <a:rPr lang="en-GB" dirty="0">
                <a:solidFill>
                  <a:schemeClr val="bg1"/>
                </a:solidFill>
              </a:rPr>
              <a:t>E.g. Signs (“No parking”, “No smoking”).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7" y="4152275"/>
            <a:ext cx="3704266" cy="1200329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Assist Compliance</a:t>
            </a:r>
          </a:p>
          <a:p>
            <a:r>
              <a:rPr lang="en-GB" dirty="0">
                <a:solidFill>
                  <a:schemeClr val="bg1"/>
                </a:solidFill>
              </a:rPr>
              <a:t>Measures that help people conform:</a:t>
            </a:r>
          </a:p>
          <a:p>
            <a:r>
              <a:rPr lang="en-GB" dirty="0">
                <a:solidFill>
                  <a:schemeClr val="bg1"/>
                </a:solidFill>
              </a:rPr>
              <a:t>E.g. Non-alcoholic drinks, litter bins, public lavatories.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81" y="1039380"/>
            <a:ext cx="2759445" cy="2862322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Control Drug Abuse</a:t>
            </a:r>
          </a:p>
          <a:p>
            <a:r>
              <a:rPr lang="en-GB" dirty="0">
                <a:solidFill>
                  <a:schemeClr val="bg1"/>
                </a:solidFill>
              </a:rPr>
              <a:t>Develop ways to control effects of drug and alcohol abuse:</a:t>
            </a:r>
          </a:p>
          <a:p>
            <a:r>
              <a:rPr lang="en-GB" dirty="0">
                <a:solidFill>
                  <a:schemeClr val="bg1"/>
                </a:solidFill>
              </a:rPr>
              <a:t>E.g. Legalising / licensing marijuana, free breathalyser tests in pubs, designated driver schemes, improved training for bartenders.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5433" y="194583"/>
            <a:ext cx="1840228" cy="137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20727" y="2034435"/>
            <a:ext cx="1491952" cy="13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24934" y="4890939"/>
            <a:ext cx="1979629" cy="1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74088" y="4619303"/>
            <a:ext cx="1742377" cy="184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84514" y="1849669"/>
            <a:ext cx="1828800" cy="190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37" y="6013993"/>
            <a:ext cx="375758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Remove Excuses</a:t>
            </a:r>
          </a:p>
        </p:txBody>
      </p:sp>
      <p:graphicFrame>
        <p:nvGraphicFramePr>
          <p:cNvPr id="20" name="Diagram 19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56303544"/>
              </p:ext>
            </p:extLst>
          </p:nvPr>
        </p:nvGraphicFramePr>
        <p:xfrm>
          <a:off x="4830935" y="2648523"/>
          <a:ext cx="2568165" cy="173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30" y="5855372"/>
            <a:ext cx="9144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70" y="153889"/>
            <a:ext cx="502919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20th Century Font" panose="00000400000000000000" pitchFamily="2" charset="0"/>
              </a:rPr>
              <a:t>Situational Crime Prevention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58141" y="4331771"/>
            <a:ext cx="3498760" cy="2031325"/>
          </a:xfrm>
          <a:prstGeom prst="rect">
            <a:avLst/>
          </a:prstGeom>
          <a:solidFill>
            <a:schemeClr val="accent1">
              <a:lumMod val="50000"/>
              <a:alpha val="3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Alert People’s Conscience</a:t>
            </a:r>
          </a:p>
          <a:p>
            <a:r>
              <a:rPr lang="en-GB" dirty="0">
                <a:solidFill>
                  <a:schemeClr val="bg1"/>
                </a:solidFill>
              </a:rPr>
              <a:t>Use people’s moral values to influence their behaviour:</a:t>
            </a:r>
          </a:p>
          <a:p>
            <a:r>
              <a:rPr lang="en-GB" dirty="0">
                <a:solidFill>
                  <a:schemeClr val="bg1"/>
                </a:solidFill>
              </a:rPr>
              <a:t>E.g. Warning signs for speeding, “Piracy is a crime” warnings on CDs and DVDs, “Please do not litter” appeals in public places.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27D11CD-BC10-45F7-9FD7-1ABAE52F2C38}">
  <we:reference id="wa104178141" version="3.0.11.7" store="en-US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1060</Words>
  <Application>Microsoft Office PowerPoint</Application>
  <PresentationFormat>Widescreen</PresentationFormat>
  <Paragraphs>174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20th Century Font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livesey</dc:creator>
  <cp:lastModifiedBy>Chris</cp:lastModifiedBy>
  <cp:revision>204</cp:revision>
  <dcterms:created xsi:type="dcterms:W3CDTF">2017-03-12T16:40:15Z</dcterms:created>
  <dcterms:modified xsi:type="dcterms:W3CDTF">2017-06-08T08:39:16Z</dcterms:modified>
</cp:coreProperties>
</file>